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42">
          <p15:clr>
            <a:srgbClr val="A4A3A4"/>
          </p15:clr>
        </p15:guide>
        <p15:guide id="2" pos="438">
          <p15:clr>
            <a:srgbClr val="A4A3A4"/>
          </p15:clr>
        </p15:guide>
        <p15:guide id="3" orient="horz" pos="278">
          <p15:clr>
            <a:srgbClr val="A4A3A4"/>
          </p15:clr>
        </p15:guide>
        <p15:guide id="4" pos="72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54" y="53"/>
      </p:cViewPr>
      <p:guideLst>
        <p:guide orient="horz" pos="4042"/>
        <p:guide pos="438"/>
        <p:guide orient="horz" pos="27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5177993" y="3739348"/>
            <a:ext cx="3047630" cy="30476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Standard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50535" y="62980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B727C25-58C0-4FA9-AFE0-0686424A06AF}" type="slidenum">
              <a:rPr lang="en-GB"/>
              <a:t>‹#›</a:t>
            </a:fld>
            <a:endParaRPr lang="en-GB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 bwMode="auto">
          <a:xfrm>
            <a:off x="336330" y="146756"/>
            <a:ext cx="11347669" cy="68862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GB" sz="2200" b="0">
                <a:solidFill>
                  <a:schemeClr val="tx1"/>
                </a:solidFill>
                <a:latin typeface="Roboto"/>
                <a:ea typeface="Roboto"/>
              </a:defRPr>
            </a:lvl1pPr>
          </a:lstStyle>
          <a:p>
            <a:pPr lvl="0"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8" name="Straight Connector 17"/>
          <p:cNvCxnSpPr>
            <a:cxnSpLocks/>
          </p:cNvCxnSpPr>
          <p:nvPr userDrawn="1"/>
        </p:nvCxnSpPr>
        <p:spPr bwMode="auto">
          <a:xfrm>
            <a:off x="0" y="842723"/>
            <a:ext cx="1168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 userDrawn="1"/>
        </p:nvCxnSpPr>
        <p:spPr bwMode="auto">
          <a:xfrm>
            <a:off x="281687" y="6159680"/>
            <a:ext cx="11659635" cy="0"/>
          </a:xfrm>
          <a:prstGeom prst="line">
            <a:avLst/>
          </a:prstGeom>
          <a:ln w="12700">
            <a:solidFill>
              <a:srgbClr val="E252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281687" y="6212110"/>
            <a:ext cx="537020" cy="537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33FC21D-736E-4C56-91F6-5CB9B4236307}" type="datetimeFigureOut">
              <a:rPr lang="ru-RU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A315E9A-27F0-4711-BE23-2205AFB13B9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46E28F-19D9-F84F-8BF7-22580F47648C}" type="datetimeFigureOut">
              <a:rPr lang="en-US"/>
              <a:t>3/23/2026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333E0C5-0D95-194D-BF71-10BAE6E4E22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 bwMode="auto">
          <a:xfrm>
            <a:off x="0" y="0"/>
            <a:ext cx="616998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990189" y="1"/>
            <a:ext cx="1899492" cy="18820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415034" y="6029093"/>
            <a:ext cx="575155" cy="57515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6169981" y="-1"/>
            <a:ext cx="6022018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/>
                <a:ea typeface="Roboto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ьект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6169981" y="0"/>
            <a:ext cx="6022019" cy="68580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11159231" y="6029093"/>
            <a:ext cx="575155" cy="57515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6169981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"/>
                <a:ea typeface="Roboto"/>
              </a:defRPr>
            </a:lvl1pPr>
          </a:lstStyle>
          <a:p>
            <a:pPr>
              <a:defRPr/>
            </a:pPr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5683928" y="370991"/>
            <a:ext cx="5404282" cy="54042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ьект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 bwMode="auto">
          <a:xfrm>
            <a:off x="0" y="994299"/>
            <a:ext cx="12192000" cy="5863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ru-RU"/>
              <a:t>Вставить картинку нажатием на иконку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 и обьект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77240" y="4130040"/>
            <a:ext cx="5013960" cy="2129901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ru-RU"/>
              <a:t>Вставить картинку нажатием на иконку</a:t>
            </a:r>
            <a:endParaRPr 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6400800" y="4130040"/>
            <a:ext cx="5013960" cy="2129901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ru-RU"/>
              <a:t>Вставить картинку нажатием на иконку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и обьект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ьект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415034" y="6029093"/>
            <a:ext cx="575155" cy="575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ьект_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5547360" y="-1"/>
            <a:ext cx="2327593" cy="2306239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0" y="426720"/>
            <a:ext cx="4673601" cy="46736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"/>
                <a:ea typeface="Roboto"/>
              </a:defRPr>
            </a:lvl1pPr>
          </a:lstStyle>
          <a:p>
            <a:pPr>
              <a:defRPr/>
            </a:pPr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415034" y="6029093"/>
            <a:ext cx="575155" cy="5751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3973195" y="4389755"/>
            <a:ext cx="1574165" cy="15741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ьект_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0" y="0"/>
            <a:ext cx="6022019" cy="6858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415034" y="6029093"/>
            <a:ext cx="575155" cy="575155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6022019" y="0"/>
            <a:ext cx="6169981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"/>
                <a:ea typeface="Roboto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12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11" Type="http://schemas.openxmlformats.org/officeDocument/2006/relationships/image" Target="../media/image39.jpg"/><Relationship Id="rId5" Type="http://schemas.openxmlformats.org/officeDocument/2006/relationships/image" Target="../media/image16.png"/><Relationship Id="rId10" Type="http://schemas.openxmlformats.org/officeDocument/2006/relationships/image" Target="../media/image38.jpg"/><Relationship Id="rId4" Type="http://schemas.openxmlformats.org/officeDocument/2006/relationships/image" Target="../media/image23.png"/><Relationship Id="rId9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46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2.sv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A plane and truck with containers&#10;&#10;AI-generated content may be incorrect."/>
          <p:cNvPicPr>
            <a:picLocks noChangeAspect="1"/>
          </p:cNvPicPr>
          <p:nvPr/>
        </p:nvPicPr>
        <p:blipFill>
          <a:blip r:embed="rId2"/>
          <a:srcRect l="5039" t="4871" r="15510" b="3764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78" name="TextBox 1277"/>
          <p:cNvSpPr txBox="1"/>
          <p:nvPr/>
        </p:nvSpPr>
        <p:spPr bwMode="auto">
          <a:xfrm>
            <a:off x="562261" y="5673175"/>
            <a:ext cx="3419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/>
                </a:solidFill>
                <a:latin typeface="Montserrat"/>
                <a:ea typeface="Roboto"/>
              </a:rPr>
              <a:t>30-я Международная выставка </a:t>
            </a:r>
            <a:br>
              <a:rPr lang="ru-RU" sz="1200">
                <a:solidFill>
                  <a:schemeClr val="bg1"/>
                </a:solidFill>
                <a:latin typeface="Montserrat"/>
                <a:ea typeface="Roboto"/>
              </a:rPr>
            </a:br>
            <a:r>
              <a:rPr lang="ru-RU" sz="1200">
                <a:solidFill>
                  <a:schemeClr val="bg1"/>
                </a:solidFill>
                <a:latin typeface="Montserrat"/>
                <a:ea typeface="Roboto"/>
              </a:rPr>
              <a:t>транспортно-логистических услуг, </a:t>
            </a:r>
            <a:br>
              <a:rPr lang="ru-RU" sz="1200">
                <a:solidFill>
                  <a:schemeClr val="bg1"/>
                </a:solidFill>
                <a:latin typeface="Montserrat"/>
                <a:ea typeface="Roboto"/>
              </a:rPr>
            </a:br>
            <a:r>
              <a:rPr lang="ru-RU" sz="1200">
                <a:solidFill>
                  <a:schemeClr val="bg1"/>
                </a:solidFill>
                <a:latin typeface="Montserrat"/>
                <a:ea typeface="Roboto"/>
              </a:rPr>
              <a:t>складского оборудования и технологий</a:t>
            </a:r>
            <a:endParaRPr lang="ru-RU" sz="1200" b="0">
              <a:solidFill>
                <a:schemeClr val="bg1"/>
              </a:solidFill>
              <a:latin typeface="Montserrat"/>
              <a:ea typeface="Roboto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638463" y="5022208"/>
            <a:ext cx="3258541" cy="441836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4710359" y="4890231"/>
            <a:ext cx="2445878" cy="441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4620131" y="5541198"/>
            <a:ext cx="3419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/>
                </a:solidFill>
                <a:latin typeface="Montserrat"/>
                <a:ea typeface="Roboto"/>
              </a:rPr>
              <a:t>5-я Специальная экспозиция </a:t>
            </a:r>
            <a:br>
              <a:rPr lang="ru-RU" sz="1200">
                <a:solidFill>
                  <a:schemeClr val="bg1"/>
                </a:solidFill>
                <a:latin typeface="Montserrat"/>
                <a:ea typeface="Roboto"/>
              </a:rPr>
            </a:br>
            <a:r>
              <a:rPr lang="ru-RU" sz="1200">
                <a:solidFill>
                  <a:schemeClr val="bg1"/>
                </a:solidFill>
                <a:latin typeface="Montserrat"/>
                <a:ea typeface="Roboto"/>
              </a:rPr>
              <a:t>складской техники, систем хранения, погрузо-разгрузочного оборудования </a:t>
            </a:r>
            <a:br>
              <a:rPr lang="ru-RU" sz="1200">
                <a:solidFill>
                  <a:schemeClr val="bg1"/>
                </a:solidFill>
                <a:latin typeface="Montserrat"/>
                <a:ea typeface="Roboto"/>
              </a:rPr>
            </a:br>
            <a:r>
              <a:rPr lang="ru-RU" sz="1200">
                <a:solidFill>
                  <a:schemeClr val="bg1"/>
                </a:solidFill>
                <a:latin typeface="Montserrat"/>
                <a:ea typeface="Roboto"/>
              </a:rPr>
              <a:t>и средств автоматизации склада</a:t>
            </a:r>
            <a:endParaRPr lang="ru-RU" sz="1200" b="0">
              <a:solidFill>
                <a:schemeClr val="bg1"/>
              </a:solidFill>
              <a:latin typeface="Montserrat"/>
              <a:ea typeface="Roboto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95323" y="643287"/>
            <a:ext cx="2982685" cy="5366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562262" y="2141187"/>
            <a:ext cx="723191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lt1"/>
                </a:solidFill>
                <a:latin typeface="Montserrat SemiBold"/>
                <a:ea typeface="Quattrocento Sans"/>
                <a:cs typeface="Quattrocento Sans"/>
              </a:rPr>
              <a:t>Как технологии усиливают, </a:t>
            </a:r>
            <a:endParaRPr/>
          </a:p>
          <a:p>
            <a:pPr>
              <a:defRPr/>
            </a:pPr>
            <a:r>
              <a:rPr lang="ru-RU" sz="3200" b="1">
                <a:solidFill>
                  <a:schemeClr val="lt1"/>
                </a:solidFill>
                <a:latin typeface="Montserrat SemiBold"/>
                <a:ea typeface="Quattrocento Sans"/>
                <a:cs typeface="Quattrocento Sans"/>
              </a:rPr>
              <a:t>а не заменяют сотрудника, делая его работу безопасной и продуктивной</a:t>
            </a:r>
            <a:endParaRPr lang="ru-RU" sz="3200" b="1">
              <a:latin typeface="Montserrat SemiBold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6096001" y="849992"/>
            <a:ext cx="6096000" cy="12481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Google Shape;87;p1"/>
          <p:cNvSpPr txBox="1"/>
          <p:nvPr/>
        </p:nvSpPr>
        <p:spPr bwMode="auto">
          <a:xfrm>
            <a:off x="6297271" y="1040195"/>
            <a:ext cx="5411794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>
                <a:solidFill>
                  <a:schemeClr val="bg1"/>
                </a:solidFill>
                <a:latin typeface="Montserrat SemiBold"/>
                <a:ea typeface="Quattrocento Sans"/>
                <a:cs typeface="Quattrocento Sans"/>
              </a:rPr>
              <a:t>АЛЕКСЕЙ КАТИЛЕНКОВ</a:t>
            </a:r>
            <a:endParaRPr/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br>
              <a:rPr lang="ru-RU" sz="1600">
                <a:solidFill>
                  <a:schemeClr val="lt1"/>
                </a:solidFill>
                <a:latin typeface="Montserrat"/>
                <a:ea typeface="Quattrocento Sans"/>
                <a:cs typeface="Quattrocento Sans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Quattrocento Sans"/>
                <a:cs typeface="Quattrocento Sans"/>
              </a:rPr>
              <a:t>РУКОВОДИТЕЛЬ ОТДЕЛА </a:t>
            </a:r>
            <a:br>
              <a:rPr lang="ru-RU" sz="1600">
                <a:solidFill>
                  <a:schemeClr val="lt1"/>
                </a:solidFill>
                <a:latin typeface="Montserrat"/>
                <a:ea typeface="Quattrocento Sans"/>
                <a:cs typeface="Quattrocento Sans"/>
              </a:rPr>
            </a:br>
            <a:r>
              <a:rPr lang="ru-RU" sz="1600">
                <a:solidFill>
                  <a:schemeClr val="lt1"/>
                </a:solidFill>
                <a:latin typeface="Montserrat"/>
                <a:ea typeface="Quattrocento Sans"/>
                <a:cs typeface="Quattrocento Sans"/>
              </a:rPr>
              <a:t>РОБОТИЗАЦИИ</a:t>
            </a:r>
            <a:endParaRPr lang="ru-RU" sz="1600" b="1">
              <a:solidFill>
                <a:schemeClr val="dk1"/>
              </a:solidFill>
              <a:latin typeface="Montserrat SemiBold"/>
            </a:endParaRPr>
          </a:p>
        </p:txBody>
      </p:sp>
      <p:cxnSp>
        <p:nvCxnSpPr>
          <p:cNvPr id="4" name="Прямая соединительная линия 3"/>
          <p:cNvCxnSpPr>
            <a:cxnSpLocks/>
          </p:cNvCxnSpPr>
          <p:nvPr/>
        </p:nvCxnSpPr>
        <p:spPr bwMode="auto">
          <a:xfrm flipH="1">
            <a:off x="8294914" y="1534886"/>
            <a:ext cx="33379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9237" y="-1870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 bwMode="auto">
          <a:xfrm>
            <a:off x="899389" y="2719033"/>
            <a:ext cx="1039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bg1"/>
                </a:solidFill>
                <a:latin typeface="Montserrat SemiBold"/>
              </a:rPr>
              <a:t>Безопасные роботы</a:t>
            </a:r>
            <a:endParaRPr/>
          </a:p>
        </p:txBody>
      </p:sp>
      <p:sp>
        <p:nvSpPr>
          <p:cNvPr id="78" name="Прямоугольник 77"/>
          <p:cNvSpPr/>
          <p:nvPr/>
        </p:nvSpPr>
        <p:spPr bwMode="auto">
          <a:xfrm>
            <a:off x="10031999" y="6126245"/>
            <a:ext cx="2160000" cy="10800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9237" y="-1870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4" name="Freeform: Shape 17"/>
          <p:cNvSpPr/>
          <p:nvPr/>
        </p:nvSpPr>
        <p:spPr bwMode="auto">
          <a:xfrm>
            <a:off x="9238" y="957943"/>
            <a:ext cx="10996220" cy="5917575"/>
          </a:xfrm>
          <a:custGeom>
            <a:avLst/>
            <a:gdLst>
              <a:gd name="connsiteX0" fmla="*/ 0 w 5698031"/>
              <a:gd name="connsiteY0" fmla="*/ 0 h 4267559"/>
              <a:gd name="connsiteX1" fmla="*/ 4868204 w 5698031"/>
              <a:gd name="connsiteY1" fmla="*/ 0 h 4267559"/>
              <a:gd name="connsiteX2" fmla="*/ 5698031 w 5698031"/>
              <a:gd name="connsiteY2" fmla="*/ 829827 h 4267559"/>
              <a:gd name="connsiteX3" fmla="*/ 5698031 w 5698031"/>
              <a:gd name="connsiteY3" fmla="*/ 3437732 h 4267559"/>
              <a:gd name="connsiteX4" fmla="*/ 4868204 w 5698031"/>
              <a:gd name="connsiteY4" fmla="*/ 4267559 h 4267559"/>
              <a:gd name="connsiteX5" fmla="*/ 0 w 5698031"/>
              <a:gd name="connsiteY5" fmla="*/ 4267559 h 42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8031" h="4267559" extrusionOk="0">
                <a:moveTo>
                  <a:pt x="0" y="0"/>
                </a:moveTo>
                <a:lnTo>
                  <a:pt x="4868204" y="0"/>
                </a:lnTo>
                <a:cubicBezTo>
                  <a:pt x="5326505" y="0"/>
                  <a:pt x="5698031" y="371526"/>
                  <a:pt x="5698031" y="829827"/>
                </a:cubicBezTo>
                <a:lnTo>
                  <a:pt x="5698031" y="3437732"/>
                </a:lnTo>
                <a:cubicBezTo>
                  <a:pt x="5698031" y="3896033"/>
                  <a:pt x="5326505" y="4267559"/>
                  <a:pt x="4868204" y="4267559"/>
                </a:cubicBezTo>
                <a:lnTo>
                  <a:pt x="0" y="4267559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1475225" y="1171471"/>
            <a:ext cx="9241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600" b="1">
                <a:solidFill>
                  <a:schemeClr val="bg1"/>
                </a:solidFill>
                <a:latin typeface="Montserrat SemiBold"/>
              </a:rPr>
              <a:t>Современный безопасный робот</a:t>
            </a:r>
            <a:endParaRPr lang="ru-RU" sz="2600" b="1">
              <a:latin typeface="Montserrat SemiBold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647988" y="2224210"/>
            <a:ext cx="6536432" cy="4689889"/>
          </a:xfrm>
          <a:prstGeom prst="rect">
            <a:avLst/>
          </a:prstGeom>
        </p:spPr>
      </p:pic>
      <p:sp>
        <p:nvSpPr>
          <p:cNvPr id="32" name="文本框 84"/>
          <p:cNvSpPr txBox="1"/>
          <p:nvPr/>
        </p:nvSpPr>
        <p:spPr bwMode="auto">
          <a:xfrm>
            <a:off x="331294" y="1916582"/>
            <a:ext cx="3470449" cy="33855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Montserrat SemiBold"/>
                <a:ea typeface="微软雅黑"/>
                <a:cs typeface="Calibri"/>
              </a:rPr>
              <a:t>Интеллектуальная навигация</a:t>
            </a:r>
            <a:endParaRPr lang="zh-CN" sz="1600" b="1" strike="noStrike">
              <a:solidFill>
                <a:schemeClr val="bg1"/>
              </a:solidFill>
              <a:latin typeface="Montserrat SemiBold"/>
              <a:ea typeface="微软雅黑"/>
              <a:cs typeface="Calibri"/>
            </a:endParaRPr>
          </a:p>
        </p:txBody>
      </p:sp>
      <p:sp>
        <p:nvSpPr>
          <p:cNvPr id="33" name="文本框 84"/>
          <p:cNvSpPr txBox="1"/>
          <p:nvPr/>
        </p:nvSpPr>
        <p:spPr bwMode="auto">
          <a:xfrm>
            <a:off x="436146" y="2293170"/>
            <a:ext cx="3123234" cy="55399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>
                <a:solidFill>
                  <a:schemeClr val="bg1"/>
                </a:solidFill>
                <a:latin typeface="Montserrat"/>
                <a:ea typeface="微软雅黑"/>
                <a:cs typeface="Calibri"/>
              </a:rPr>
              <a:t>LIDAR</a:t>
            </a:r>
            <a:r>
              <a:rPr lang="ru-RU" sz="1500">
                <a:solidFill>
                  <a:schemeClr val="bg1"/>
                </a:solidFill>
                <a:latin typeface="Montserrat"/>
                <a:ea typeface="微软雅黑"/>
                <a:cs typeface="Calibri"/>
              </a:rPr>
              <a:t>, система технического зрения, г</a:t>
            </a:r>
            <a:r>
              <a:rPr lang="ru-RU" sz="1500" strike="noStrike">
                <a:solidFill>
                  <a:schemeClr val="bg1"/>
                </a:solidFill>
                <a:latin typeface="Montserrat"/>
                <a:ea typeface="微软雅黑"/>
                <a:cs typeface="Calibri"/>
              </a:rPr>
              <a:t>ироскопы, </a:t>
            </a:r>
            <a:r>
              <a:rPr lang="en-US" sz="1500">
                <a:solidFill>
                  <a:schemeClr val="bg1"/>
                </a:solidFill>
                <a:latin typeface="Montserrat"/>
                <a:ea typeface="微软雅黑"/>
                <a:cs typeface="Calibri"/>
              </a:rPr>
              <a:t>GPS</a:t>
            </a:r>
            <a:endParaRPr lang="zh-CN" sz="1500" strike="noStrike">
              <a:solidFill>
                <a:schemeClr val="bg1"/>
              </a:solidFill>
              <a:latin typeface="Montserrat"/>
              <a:ea typeface="微软雅黑"/>
              <a:cs typeface="Calibri"/>
            </a:endParaRPr>
          </a:p>
        </p:txBody>
      </p:sp>
      <p:cxnSp>
        <p:nvCxnSpPr>
          <p:cNvPr id="34" name="Соединительная линия уступом 33"/>
          <p:cNvCxnSpPr>
            <a:cxnSpLocks/>
          </p:cNvCxnSpPr>
          <p:nvPr/>
        </p:nvCxnSpPr>
        <p:spPr bwMode="auto">
          <a:xfrm rot="10800000">
            <a:off x="509806" y="2294351"/>
            <a:ext cx="5406398" cy="1007816"/>
          </a:xfrm>
          <a:prstGeom prst="bentConnector3">
            <a:avLst>
              <a:gd name="adj1" fmla="val 45200"/>
            </a:avLst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132"/>
          <p:cNvSpPr txBox="1"/>
          <p:nvPr/>
        </p:nvSpPr>
        <p:spPr bwMode="auto">
          <a:xfrm>
            <a:off x="1451587" y="3915368"/>
            <a:ext cx="352283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strike="noStrike">
                <a:solidFill>
                  <a:schemeClr val="bg1"/>
                </a:solidFill>
                <a:latin typeface="Montserrat SemiBold"/>
                <a:ea typeface="微软雅黑"/>
                <a:cs typeface="Calibri"/>
              </a:rPr>
              <a:t>Кнопки аварийной остановки</a:t>
            </a:r>
            <a:endParaRPr lang="zh-CN" sz="1600" b="1" strike="noStrike">
              <a:solidFill>
                <a:schemeClr val="bg1"/>
              </a:solidFill>
              <a:latin typeface="Montserrat SemiBold"/>
              <a:ea typeface="微软雅黑"/>
              <a:cs typeface="Calibri"/>
            </a:endParaRPr>
          </a:p>
        </p:txBody>
      </p:sp>
      <p:cxnSp>
        <p:nvCxnSpPr>
          <p:cNvPr id="39" name="Соединительная линия уступом 38"/>
          <p:cNvCxnSpPr>
            <a:cxnSpLocks/>
          </p:cNvCxnSpPr>
          <p:nvPr/>
        </p:nvCxnSpPr>
        <p:spPr bwMode="auto">
          <a:xfrm rot="10800000">
            <a:off x="1671340" y="4318879"/>
            <a:ext cx="3975698" cy="842562"/>
          </a:xfrm>
          <a:prstGeom prst="bentConnector3">
            <a:avLst>
              <a:gd name="adj1" fmla="val 20473"/>
            </a:avLst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84"/>
          <p:cNvSpPr txBox="1"/>
          <p:nvPr/>
        </p:nvSpPr>
        <p:spPr bwMode="auto">
          <a:xfrm>
            <a:off x="7540933" y="1930119"/>
            <a:ext cx="3008348" cy="33855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bg1"/>
                </a:solidFill>
                <a:latin typeface="Montserrat SemiBold"/>
                <a:ea typeface="微软雅黑"/>
                <a:cs typeface="Calibri"/>
              </a:rPr>
              <a:t>Система оповещения</a:t>
            </a:r>
            <a:endParaRPr lang="zh-CN" sz="1600" b="1" strike="noStrike">
              <a:solidFill>
                <a:schemeClr val="bg1"/>
              </a:solidFill>
              <a:latin typeface="Montserrat SemiBold"/>
              <a:ea typeface="微软雅黑"/>
              <a:cs typeface="Calibri"/>
            </a:endParaRPr>
          </a:p>
        </p:txBody>
      </p:sp>
      <p:sp>
        <p:nvSpPr>
          <p:cNvPr id="47" name="文本框 84"/>
          <p:cNvSpPr txBox="1"/>
          <p:nvPr/>
        </p:nvSpPr>
        <p:spPr bwMode="auto">
          <a:xfrm>
            <a:off x="7586207" y="2354874"/>
            <a:ext cx="3492910" cy="78483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500">
                <a:solidFill>
                  <a:schemeClr val="bg1"/>
                </a:solidFill>
                <a:latin typeface="Montserrat"/>
                <a:ea typeface="微软雅黑"/>
                <a:cs typeface="Calibri"/>
              </a:rPr>
              <a:t>Световые и звуковые сигналы</a:t>
            </a:r>
            <a:endParaRPr/>
          </a:p>
          <a:p>
            <a:pPr>
              <a:defRPr/>
            </a:pPr>
            <a:r>
              <a:rPr lang="ru-RU" sz="1500">
                <a:solidFill>
                  <a:schemeClr val="bg1"/>
                </a:solidFill>
                <a:latin typeface="Montserrat"/>
                <a:ea typeface="微软雅黑"/>
                <a:cs typeface="Calibri"/>
              </a:rPr>
              <a:t>(фары, проблесковые маячки, клаксон и пр.)</a:t>
            </a:r>
            <a:endParaRPr lang="zh-CN" sz="1500" strike="noStrike">
              <a:solidFill>
                <a:schemeClr val="bg1"/>
              </a:solidFill>
              <a:latin typeface="Montserrat"/>
              <a:ea typeface="微软雅黑"/>
              <a:cs typeface="Calibri"/>
            </a:endParaRPr>
          </a:p>
        </p:txBody>
      </p:sp>
      <p:cxnSp>
        <p:nvCxnSpPr>
          <p:cNvPr id="48" name="Соединительная линия уступом 47"/>
          <p:cNvCxnSpPr>
            <a:cxnSpLocks/>
          </p:cNvCxnSpPr>
          <p:nvPr/>
        </p:nvCxnSpPr>
        <p:spPr bwMode="auto">
          <a:xfrm rot="10800000" flipV="1">
            <a:off x="6096000" y="2350825"/>
            <a:ext cx="4388186" cy="481348"/>
          </a:xfrm>
          <a:prstGeom prst="bentConnector3">
            <a:avLst>
              <a:gd name="adj1" fmla="val 67459"/>
            </a:avLst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84"/>
          <p:cNvSpPr txBox="1"/>
          <p:nvPr/>
        </p:nvSpPr>
        <p:spPr bwMode="auto">
          <a:xfrm>
            <a:off x="7409823" y="5161441"/>
            <a:ext cx="3139458" cy="33855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strike="noStrike">
                <a:solidFill>
                  <a:schemeClr val="bg1"/>
                </a:solidFill>
                <a:latin typeface="Montserrat SemiBold"/>
                <a:ea typeface="微软雅黑"/>
                <a:cs typeface="Calibri"/>
              </a:rPr>
              <a:t>Сенсоры безопасности</a:t>
            </a:r>
            <a:endParaRPr lang="zh-CN" sz="1600" b="1" strike="noStrike">
              <a:solidFill>
                <a:schemeClr val="bg1"/>
              </a:solidFill>
              <a:latin typeface="Montserrat SemiBold"/>
              <a:ea typeface="微软雅黑"/>
              <a:cs typeface="Calibri"/>
            </a:endParaRPr>
          </a:p>
        </p:txBody>
      </p:sp>
      <p:sp>
        <p:nvSpPr>
          <p:cNvPr id="56" name="文本框 84"/>
          <p:cNvSpPr txBox="1"/>
          <p:nvPr/>
        </p:nvSpPr>
        <p:spPr bwMode="auto">
          <a:xfrm>
            <a:off x="7710616" y="5596667"/>
            <a:ext cx="3728024" cy="78483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500">
                <a:solidFill>
                  <a:schemeClr val="bg1"/>
                </a:solidFill>
                <a:latin typeface="Montserrat"/>
                <a:ea typeface="微软雅黑"/>
                <a:cs typeface="Calibri"/>
              </a:rPr>
              <a:t>Ударный бампер, и</a:t>
            </a:r>
            <a:r>
              <a:rPr lang="ru-RU" sz="1500" strike="noStrike">
                <a:solidFill>
                  <a:schemeClr val="bg1"/>
                </a:solidFill>
                <a:latin typeface="Montserrat"/>
                <a:ea typeface="微软雅黑"/>
                <a:cs typeface="Calibri"/>
              </a:rPr>
              <a:t>нфракрасные, лазерные,  ультразвуковые датчики и пр.</a:t>
            </a:r>
            <a:endParaRPr lang="zh-CN" sz="1500" strike="noStrike">
              <a:solidFill>
                <a:schemeClr val="bg1"/>
              </a:solidFill>
              <a:latin typeface="Montserrat"/>
              <a:ea typeface="微软雅黑"/>
              <a:cs typeface="Calibri"/>
            </a:endParaRPr>
          </a:p>
        </p:txBody>
      </p:sp>
      <p:cxnSp>
        <p:nvCxnSpPr>
          <p:cNvPr id="57" name="Соединительная линия уступом 56"/>
          <p:cNvCxnSpPr>
            <a:cxnSpLocks/>
          </p:cNvCxnSpPr>
          <p:nvPr/>
        </p:nvCxnSpPr>
        <p:spPr bwMode="auto">
          <a:xfrm rot="10800000" flipV="1">
            <a:off x="6326660" y="5573255"/>
            <a:ext cx="4029839" cy="481349"/>
          </a:xfrm>
          <a:prstGeom prst="bentConnector3">
            <a:avLst>
              <a:gd name="adj1" fmla="val 69011"/>
            </a:avLst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9237" y="-1870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 bwMode="auto">
          <a:xfrm>
            <a:off x="695325" y="949998"/>
            <a:ext cx="924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Автоматизированные перевозчики</a:t>
            </a:r>
            <a:endParaRPr lang="ru-RU" sz="2800" b="1">
              <a:latin typeface="Montserrat SemiBold"/>
            </a:endParaRP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 bwMode="auto">
          <a:xfrm>
            <a:off x="732094" y="1652001"/>
            <a:ext cx="6456068" cy="2088106"/>
            <a:chOff x="732094" y="1678568"/>
            <a:chExt cx="6456068" cy="2088106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732094" y="1678568"/>
              <a:ext cx="6456068" cy="2088106"/>
            </a:xfrm>
            <a:prstGeom prst="rect">
              <a:avLst/>
            </a:prstGeom>
            <a:solidFill>
              <a:srgbClr val="00AD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rgbClr val="00ADB5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 bwMode="auto">
            <a:xfrm>
              <a:off x="1014934" y="1891624"/>
              <a:ext cx="22926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113">
                <a:spcAft>
                  <a:spcPts val="800"/>
                </a:spcAft>
                <a:buNone/>
                <a:defRPr/>
              </a:pPr>
              <a:r>
                <a:rPr lang="ru-RU" sz="2000">
                  <a:solidFill>
                    <a:schemeClr val="bg1"/>
                  </a:solidFill>
                  <a:latin typeface="Montserrat Medium"/>
                </a:rPr>
                <a:t>Срок окупаемости</a:t>
              </a:r>
              <a:endParaRPr/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316787" y="2314995"/>
              <a:ext cx="2713094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8600" b="1">
                  <a:solidFill>
                    <a:schemeClr val="bg1"/>
                  </a:solidFill>
                  <a:latin typeface="Montserrat SemiBold"/>
                </a:rPr>
                <a:t>6</a:t>
              </a:r>
              <a:r>
                <a:rPr lang="en" sz="8600" b="1">
                  <a:solidFill>
                    <a:schemeClr val="bg1"/>
                  </a:solidFill>
                  <a:latin typeface="Montserrat SemiBold"/>
                </a:rPr>
                <a:t>0</a:t>
              </a:r>
              <a:endParaRPr lang="ru-RU" sz="8600" b="1">
                <a:solidFill>
                  <a:schemeClr val="bg1"/>
                </a:solidFill>
                <a:latin typeface="Montserrat SemiBold"/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4905560" y="2947119"/>
              <a:ext cx="2157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3200" b="1">
                  <a:solidFill>
                    <a:schemeClr val="bg1"/>
                  </a:solidFill>
                  <a:latin typeface="Montserrat SemiBold"/>
                </a:rPr>
                <a:t>месяцев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2619516" y="2889067"/>
              <a:ext cx="79480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3200" b="1">
                  <a:solidFill>
                    <a:schemeClr val="bg1"/>
                  </a:solidFill>
                  <a:latin typeface="Montserrat SemiBold"/>
                </a:rPr>
                <a:t>до</a:t>
              </a:r>
            </a:p>
          </p:txBody>
        </p:sp>
      </p:grpSp>
      <p:grpSp>
        <p:nvGrpSpPr>
          <p:cNvPr id="13" name="Группа 12"/>
          <p:cNvGrpSpPr/>
          <p:nvPr/>
        </p:nvGrpSpPr>
        <p:grpSpPr bwMode="auto">
          <a:xfrm>
            <a:off x="7303144" y="1652001"/>
            <a:ext cx="2084400" cy="2084400"/>
            <a:chOff x="7454390" y="1558297"/>
            <a:chExt cx="2084400" cy="2084400"/>
          </a:xfrm>
        </p:grpSpPr>
        <p:sp>
          <p:nvSpPr>
            <p:cNvPr id="14" name="Прямоугольник 13"/>
            <p:cNvSpPr>
              <a:spLocks noChangeAspect="1"/>
            </p:cNvSpPr>
            <p:nvPr/>
          </p:nvSpPr>
          <p:spPr bwMode="auto">
            <a:xfrm>
              <a:off x="7454390" y="1558297"/>
              <a:ext cx="2084400" cy="2084400"/>
            </a:xfrm>
            <a:prstGeom prst="rect">
              <a:avLst/>
            </a:prstGeom>
            <a:solidFill>
              <a:srgbClr val="1037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7526948" y="1602072"/>
              <a:ext cx="1747243" cy="1996849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 bwMode="auto">
          <a:xfrm>
            <a:off x="9502527" y="1652001"/>
            <a:ext cx="2084400" cy="2086847"/>
            <a:chOff x="9819993" y="1558297"/>
            <a:chExt cx="2084400" cy="2086847"/>
          </a:xfrm>
        </p:grpSpPr>
        <p:sp>
          <p:nvSpPr>
            <p:cNvPr id="18" name="Прямоугольник 17"/>
            <p:cNvSpPr>
              <a:spLocks noChangeAspect="1"/>
            </p:cNvSpPr>
            <p:nvPr/>
          </p:nvSpPr>
          <p:spPr bwMode="auto">
            <a:xfrm>
              <a:off x="9819993" y="1558297"/>
              <a:ext cx="2084400" cy="2084400"/>
            </a:xfrm>
            <a:prstGeom prst="rect">
              <a:avLst/>
            </a:prstGeom>
            <a:solidFill>
              <a:srgbClr val="1037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 flipH="1">
              <a:off x="10023659" y="1728495"/>
              <a:ext cx="1677068" cy="1916649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 bwMode="auto">
          <a:xfrm>
            <a:off x="732094" y="3862339"/>
            <a:ext cx="10854833" cy="2573967"/>
            <a:chOff x="732094" y="4051968"/>
            <a:chExt cx="10854833" cy="2573967"/>
          </a:xfrm>
        </p:grpSpPr>
        <p:sp>
          <p:nvSpPr>
            <p:cNvPr id="3" name="Прямоугольник 2"/>
            <p:cNvSpPr/>
            <p:nvPr/>
          </p:nvSpPr>
          <p:spPr bwMode="auto">
            <a:xfrm>
              <a:off x="732094" y="4051968"/>
              <a:ext cx="10854833" cy="2573967"/>
            </a:xfrm>
            <a:prstGeom prst="rect">
              <a:avLst/>
            </a:prstGeom>
            <a:solidFill>
              <a:srgbClr val="1037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b="1"/>
            </a:p>
          </p:txBody>
        </p:sp>
        <p:grpSp>
          <p:nvGrpSpPr>
            <p:cNvPr id="20" name="Группа 19"/>
            <p:cNvGrpSpPr/>
            <p:nvPr/>
          </p:nvGrpSpPr>
          <p:grpSpPr bwMode="auto">
            <a:xfrm>
              <a:off x="1249646" y="4528506"/>
              <a:ext cx="2804575" cy="1549240"/>
              <a:chOff x="868844" y="4408235"/>
              <a:chExt cx="2804575" cy="1549240"/>
            </a:xfrm>
          </p:grpSpPr>
          <p:sp>
            <p:nvSpPr>
              <p:cNvPr id="21" name="TextBox 20"/>
              <p:cNvSpPr txBox="1"/>
              <p:nvPr/>
            </p:nvSpPr>
            <p:spPr bwMode="auto">
              <a:xfrm>
                <a:off x="868844" y="4408235"/>
                <a:ext cx="82266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4800">
                    <a:solidFill>
                      <a:srgbClr val="00ADB5"/>
                    </a:solidFill>
                    <a:latin typeface="Montserrat Medium"/>
                  </a:rPr>
                  <a:t>01</a:t>
                </a:r>
                <a:endParaRPr/>
              </a:p>
            </p:txBody>
          </p:sp>
          <p:sp>
            <p:nvSpPr>
              <p:cNvPr id="22" name="TextBox 21"/>
              <p:cNvSpPr txBox="1"/>
              <p:nvPr/>
            </p:nvSpPr>
            <p:spPr bwMode="auto">
              <a:xfrm>
                <a:off x="868844" y="5311144"/>
                <a:ext cx="28045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 sz="1800">
                    <a:solidFill>
                      <a:schemeClr val="bg1"/>
                    </a:solidFill>
                    <a:latin typeface="Montserrat Medium"/>
                  </a:rPr>
                  <a:t>Снижение затрат </a:t>
                </a:r>
                <a:br>
                  <a:rPr lang="en-US" sz="1800">
                    <a:solidFill>
                      <a:schemeClr val="bg1"/>
                    </a:solidFill>
                    <a:latin typeface="Montserrat Medium"/>
                  </a:rPr>
                </a:br>
                <a:r>
                  <a:rPr lang="ru-RU" sz="1800">
                    <a:solidFill>
                      <a:schemeClr val="bg1"/>
                    </a:solidFill>
                    <a:latin typeface="Montserrat Medium"/>
                  </a:rPr>
                  <a:t>на рабочую силу</a:t>
                </a:r>
                <a:endParaRPr/>
              </a:p>
            </p:txBody>
          </p:sp>
        </p:grpSp>
        <p:grpSp>
          <p:nvGrpSpPr>
            <p:cNvPr id="23" name="Группа 22"/>
            <p:cNvGrpSpPr/>
            <p:nvPr/>
          </p:nvGrpSpPr>
          <p:grpSpPr bwMode="auto">
            <a:xfrm>
              <a:off x="4718327" y="4528506"/>
              <a:ext cx="2885785" cy="1272241"/>
              <a:chOff x="4882122" y="4408235"/>
              <a:chExt cx="2885785" cy="1272241"/>
            </a:xfrm>
          </p:grpSpPr>
          <p:sp>
            <p:nvSpPr>
              <p:cNvPr id="24" name="TextBox 23"/>
              <p:cNvSpPr txBox="1"/>
              <p:nvPr/>
            </p:nvSpPr>
            <p:spPr bwMode="auto">
              <a:xfrm>
                <a:off x="4882123" y="4408235"/>
                <a:ext cx="94769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4800">
                    <a:solidFill>
                      <a:srgbClr val="00ADB5"/>
                    </a:solidFill>
                    <a:latin typeface="Montserrat Medium"/>
                  </a:rPr>
                  <a:t>02</a:t>
                </a:r>
                <a:endParaRPr/>
              </a:p>
            </p:txBody>
          </p:sp>
          <p:sp>
            <p:nvSpPr>
              <p:cNvPr id="25" name="TextBox 24"/>
              <p:cNvSpPr txBox="1"/>
              <p:nvPr/>
            </p:nvSpPr>
            <p:spPr bwMode="auto">
              <a:xfrm>
                <a:off x="4882122" y="5311144"/>
                <a:ext cx="2885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>
                    <a:solidFill>
                      <a:schemeClr val="bg1"/>
                    </a:solidFill>
                    <a:latin typeface="Montserrat Medium"/>
                  </a:rPr>
                  <a:t>Контроль операций</a:t>
                </a:r>
                <a:endParaRPr lang="ru-RU" sz="1800">
                  <a:solidFill>
                    <a:schemeClr val="bg1"/>
                  </a:solidFill>
                  <a:latin typeface="Montserrat Medium"/>
                </a:endParaRPr>
              </a:p>
            </p:txBody>
          </p:sp>
        </p:grpSp>
        <p:grpSp>
          <p:nvGrpSpPr>
            <p:cNvPr id="26" name="Группа 25"/>
            <p:cNvGrpSpPr/>
            <p:nvPr/>
          </p:nvGrpSpPr>
          <p:grpSpPr bwMode="auto">
            <a:xfrm>
              <a:off x="8574121" y="4528506"/>
              <a:ext cx="2885785" cy="1549240"/>
              <a:chOff x="8894549" y="4408235"/>
              <a:chExt cx="2885785" cy="1549240"/>
            </a:xfrm>
          </p:grpSpPr>
          <p:sp>
            <p:nvSpPr>
              <p:cNvPr id="27" name="TextBox 26"/>
              <p:cNvSpPr txBox="1"/>
              <p:nvPr/>
            </p:nvSpPr>
            <p:spPr bwMode="auto">
              <a:xfrm>
                <a:off x="8894549" y="4408235"/>
                <a:ext cx="94769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4800">
                    <a:solidFill>
                      <a:srgbClr val="00ADB5"/>
                    </a:solidFill>
                    <a:latin typeface="Montserrat Medium"/>
                  </a:rPr>
                  <a:t>03</a:t>
                </a:r>
                <a:endParaRPr/>
              </a:p>
            </p:txBody>
          </p:sp>
          <p:sp>
            <p:nvSpPr>
              <p:cNvPr id="28" name="TextBox 27"/>
              <p:cNvSpPr txBox="1"/>
              <p:nvPr/>
            </p:nvSpPr>
            <p:spPr bwMode="auto">
              <a:xfrm>
                <a:off x="8894549" y="5311144"/>
                <a:ext cx="28857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 sz="1800">
                    <a:solidFill>
                      <a:schemeClr val="bg1"/>
                    </a:solidFill>
                    <a:latin typeface="Montserrat Medium"/>
                  </a:rPr>
                  <a:t>Уменьшение количества ошибок</a:t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9237" y="-1870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 bwMode="auto">
          <a:xfrm>
            <a:off x="899389" y="2719033"/>
            <a:ext cx="1039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bg1"/>
                </a:solidFill>
                <a:latin typeface="Montserrat SemiBold"/>
              </a:rPr>
              <a:t>Сопутствующие</a:t>
            </a:r>
            <a:r>
              <a:rPr lang="en-US" sz="36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ru-RU" sz="3600" b="1">
                <a:solidFill>
                  <a:schemeClr val="bg1"/>
                </a:solidFill>
                <a:latin typeface="Montserrat SemiBold"/>
              </a:rPr>
              <a:t>современные решения</a:t>
            </a:r>
            <a:endParaRPr/>
          </a:p>
        </p:txBody>
      </p:sp>
      <p:sp>
        <p:nvSpPr>
          <p:cNvPr id="78" name="Прямоугольник 77"/>
          <p:cNvSpPr/>
          <p:nvPr/>
        </p:nvSpPr>
        <p:spPr bwMode="auto">
          <a:xfrm>
            <a:off x="10031999" y="6126245"/>
            <a:ext cx="2160000" cy="10800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9237" y="-1870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695325" y="936983"/>
            <a:ext cx="9241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Демаркация (Гобо проекторы) – размещение информации на различных поверхностях</a:t>
            </a:r>
            <a:endParaRPr lang="ru-RU" sz="2800" b="1">
              <a:latin typeface="Montserrat SemiBold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8"/>
          <a:srcRect l="1631" t="45062" r="319" b="6355"/>
          <a:stretch/>
        </p:blipFill>
        <p:spPr bwMode="auto">
          <a:xfrm>
            <a:off x="7654766" y="2172449"/>
            <a:ext cx="2040785" cy="2040785"/>
          </a:xfrm>
          <a:custGeom>
            <a:avLst/>
            <a:gdLst>
              <a:gd name="connsiteX0" fmla="*/ 0 w 2088106"/>
              <a:gd name="connsiteY0" fmla="*/ 0 h 2088106"/>
              <a:gd name="connsiteX1" fmla="*/ 2088106 w 2088106"/>
              <a:gd name="connsiteY1" fmla="*/ 0 h 2088106"/>
              <a:gd name="connsiteX2" fmla="*/ 2088106 w 2088106"/>
              <a:gd name="connsiteY2" fmla="*/ 2088106 h 2088106"/>
              <a:gd name="connsiteX3" fmla="*/ 0 w 2088106"/>
              <a:gd name="connsiteY3" fmla="*/ 2088106 h 20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106" h="2088106" extrusionOk="0">
                <a:moveTo>
                  <a:pt x="0" y="0"/>
                </a:moveTo>
                <a:lnTo>
                  <a:pt x="2088106" y="0"/>
                </a:lnTo>
                <a:lnTo>
                  <a:pt x="2088106" y="2088106"/>
                </a:lnTo>
                <a:lnTo>
                  <a:pt x="0" y="2088106"/>
                </a:lnTo>
                <a:close/>
              </a:path>
            </a:pathLst>
          </a:custGeom>
        </p:spPr>
      </p:pic>
      <p:pic>
        <p:nvPicPr>
          <p:cNvPr id="9" name="Рисунок 8"/>
          <p:cNvPicPr/>
          <p:nvPr/>
        </p:nvPicPr>
        <p:blipFill>
          <a:blip r:embed="rId9"/>
          <a:srcRect l="1623" t="1293" r="778" b="25507"/>
          <a:stretch/>
        </p:blipFill>
        <p:spPr bwMode="auto">
          <a:xfrm>
            <a:off x="7676773" y="4405453"/>
            <a:ext cx="2040785" cy="2037163"/>
          </a:xfrm>
          <a:custGeom>
            <a:avLst/>
            <a:gdLst>
              <a:gd name="connsiteX0" fmla="*/ 0 w 2088106"/>
              <a:gd name="connsiteY0" fmla="*/ 0 h 2088106"/>
              <a:gd name="connsiteX1" fmla="*/ 2088106 w 2088106"/>
              <a:gd name="connsiteY1" fmla="*/ 0 h 2088106"/>
              <a:gd name="connsiteX2" fmla="*/ 2088106 w 2088106"/>
              <a:gd name="connsiteY2" fmla="*/ 2088106 h 2088106"/>
              <a:gd name="connsiteX3" fmla="*/ 0 w 2088106"/>
              <a:gd name="connsiteY3" fmla="*/ 2088106 h 20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106" h="2088106" extrusionOk="0">
                <a:moveTo>
                  <a:pt x="0" y="0"/>
                </a:moveTo>
                <a:lnTo>
                  <a:pt x="2088106" y="0"/>
                </a:lnTo>
                <a:lnTo>
                  <a:pt x="2088106" y="2088106"/>
                </a:lnTo>
                <a:lnTo>
                  <a:pt x="0" y="2088106"/>
                </a:lnTo>
                <a:close/>
              </a:path>
            </a:pathLst>
          </a:custGeom>
        </p:spPr>
      </p:pic>
      <p:pic>
        <p:nvPicPr>
          <p:cNvPr id="11" name="Рисунок 10"/>
          <p:cNvPicPr/>
          <p:nvPr/>
        </p:nvPicPr>
        <p:blipFill>
          <a:blip r:embed="rId10"/>
          <a:srcRect l="2547" t="1449" r="6995" b="7356"/>
          <a:stretch/>
        </p:blipFill>
        <p:spPr bwMode="auto">
          <a:xfrm>
            <a:off x="9806296" y="4403643"/>
            <a:ext cx="2040785" cy="2040785"/>
          </a:xfrm>
          <a:custGeom>
            <a:avLst/>
            <a:gdLst>
              <a:gd name="connsiteX0" fmla="*/ 0 w 2088106"/>
              <a:gd name="connsiteY0" fmla="*/ 0 h 2088106"/>
              <a:gd name="connsiteX1" fmla="*/ 2088106 w 2088106"/>
              <a:gd name="connsiteY1" fmla="*/ 0 h 2088106"/>
              <a:gd name="connsiteX2" fmla="*/ 2088106 w 2088106"/>
              <a:gd name="connsiteY2" fmla="*/ 2088106 h 2088106"/>
              <a:gd name="connsiteX3" fmla="*/ 0 w 2088106"/>
              <a:gd name="connsiteY3" fmla="*/ 2088106 h 20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106" h="2088106" extrusionOk="0">
                <a:moveTo>
                  <a:pt x="0" y="0"/>
                </a:moveTo>
                <a:lnTo>
                  <a:pt x="2088106" y="0"/>
                </a:lnTo>
                <a:lnTo>
                  <a:pt x="2088106" y="2088106"/>
                </a:lnTo>
                <a:lnTo>
                  <a:pt x="0" y="2088106"/>
                </a:lnTo>
                <a:close/>
              </a:path>
            </a:pathLst>
          </a:custGeom>
        </p:spPr>
      </p:pic>
      <p:pic>
        <p:nvPicPr>
          <p:cNvPr id="12" name="Рисунок 11"/>
          <p:cNvPicPr/>
          <p:nvPr/>
        </p:nvPicPr>
        <p:blipFill>
          <a:blip r:embed="rId11"/>
          <a:srcRect l="1279" r="1721" b="27250"/>
          <a:stretch/>
        </p:blipFill>
        <p:spPr bwMode="auto">
          <a:xfrm>
            <a:off x="9806297" y="2172449"/>
            <a:ext cx="2040785" cy="2040785"/>
          </a:xfrm>
          <a:custGeom>
            <a:avLst/>
            <a:gdLst>
              <a:gd name="connsiteX0" fmla="*/ 0 w 2088106"/>
              <a:gd name="connsiteY0" fmla="*/ 0 h 2088106"/>
              <a:gd name="connsiteX1" fmla="*/ 2088106 w 2088106"/>
              <a:gd name="connsiteY1" fmla="*/ 0 h 2088106"/>
              <a:gd name="connsiteX2" fmla="*/ 2088106 w 2088106"/>
              <a:gd name="connsiteY2" fmla="*/ 2088106 h 2088106"/>
              <a:gd name="connsiteX3" fmla="*/ 0 w 2088106"/>
              <a:gd name="connsiteY3" fmla="*/ 2088106 h 20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106" h="2088106" extrusionOk="0">
                <a:moveTo>
                  <a:pt x="0" y="0"/>
                </a:moveTo>
                <a:lnTo>
                  <a:pt x="2088106" y="0"/>
                </a:lnTo>
                <a:lnTo>
                  <a:pt x="2088106" y="2088106"/>
                </a:lnTo>
                <a:lnTo>
                  <a:pt x="0" y="2088106"/>
                </a:lnTo>
                <a:close/>
              </a:path>
            </a:pathLst>
          </a:custGeom>
        </p:spPr>
      </p:pic>
      <p:grpSp>
        <p:nvGrpSpPr>
          <p:cNvPr id="24" name="Группа 23"/>
          <p:cNvGrpSpPr/>
          <p:nvPr/>
        </p:nvGrpSpPr>
        <p:grpSpPr bwMode="auto">
          <a:xfrm>
            <a:off x="732095" y="4401948"/>
            <a:ext cx="6855940" cy="2037163"/>
            <a:chOff x="586289" y="4486662"/>
            <a:chExt cx="6855940" cy="2037163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586289" y="4486662"/>
              <a:ext cx="6820488" cy="2037163"/>
            </a:xfrm>
            <a:prstGeom prst="rect">
              <a:avLst/>
            </a:prstGeom>
            <a:solidFill>
              <a:srgbClr val="00AD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1037765" y="4741399"/>
              <a:ext cx="2097587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800">
                  <a:solidFill>
                    <a:schemeClr val="bg1"/>
                  </a:solidFill>
                  <a:latin typeface="Montserrat Medium"/>
                </a:rPr>
                <a:t>Расходы </a:t>
              </a:r>
              <a:br>
                <a:rPr lang="ru-RU" sz="1800">
                  <a:solidFill>
                    <a:schemeClr val="bg1"/>
                  </a:solidFill>
                  <a:latin typeface="Montserrat Medium"/>
                </a:rPr>
              </a:br>
              <a:r>
                <a:rPr lang="ru-RU" sz="1800">
                  <a:solidFill>
                    <a:schemeClr val="bg1"/>
                  </a:solidFill>
                  <a:latin typeface="Montserrat Medium"/>
                </a:rPr>
                <a:t>на обновление на подкраску разметки РЦ   </a:t>
              </a:r>
              <a:br>
                <a:rPr lang="ru-RU" sz="1800">
                  <a:solidFill>
                    <a:schemeClr val="bg1"/>
                  </a:solidFill>
                  <a:latin typeface="Montserrat Medium"/>
                </a:rPr>
              </a:br>
              <a:r>
                <a:rPr lang="ru-RU" sz="1800">
                  <a:solidFill>
                    <a:schemeClr val="bg1"/>
                  </a:solidFill>
                  <a:latin typeface="Montserrat Medium"/>
                </a:rPr>
                <a:t>за 3 года до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3732197" y="4498608"/>
              <a:ext cx="2514551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1000" b="1">
                  <a:solidFill>
                    <a:schemeClr val="bg1"/>
                  </a:solidFill>
                  <a:latin typeface="Montserrat SemiBold"/>
                </a:rPr>
                <a:t>30</a:t>
              </a:r>
              <a:r>
                <a:rPr lang="ru-RU" sz="12000" b="1">
                  <a:solidFill>
                    <a:schemeClr val="bg1"/>
                  </a:solidFill>
                  <a:latin typeface="Montserrat SemiBold"/>
                </a:rPr>
                <a:t> </a:t>
              </a: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5814742" y="4991050"/>
              <a:ext cx="162748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800" b="1">
                  <a:solidFill>
                    <a:schemeClr val="bg1"/>
                  </a:solidFill>
                  <a:latin typeface="Montserrat"/>
                </a:rPr>
                <a:t>млн. руб.</a:t>
              </a:r>
              <a:endParaRPr lang="ru-RU" sz="2800">
                <a:solidFill>
                  <a:schemeClr val="bg1"/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rcRect l="1802" r="1802" b="129"/>
          <a:stretch/>
        </p:blipFill>
        <p:spPr bwMode="auto">
          <a:xfrm>
            <a:off x="5506420" y="2174041"/>
            <a:ext cx="2037600" cy="2037600"/>
          </a:xfrm>
          <a:custGeom>
            <a:avLst/>
            <a:gdLst>
              <a:gd name="connsiteX0" fmla="*/ 0 w 2088000"/>
              <a:gd name="connsiteY0" fmla="*/ 0 h 2088000"/>
              <a:gd name="connsiteX1" fmla="*/ 2088000 w 2088000"/>
              <a:gd name="connsiteY1" fmla="*/ 0 h 2088000"/>
              <a:gd name="connsiteX2" fmla="*/ 2088000 w 2088000"/>
              <a:gd name="connsiteY2" fmla="*/ 2088000 h 2088000"/>
              <a:gd name="connsiteX3" fmla="*/ 0 w 2088000"/>
              <a:gd name="connsiteY3" fmla="*/ 2088000 h 20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000" h="2088000" extrusionOk="0">
                <a:moveTo>
                  <a:pt x="0" y="0"/>
                </a:moveTo>
                <a:lnTo>
                  <a:pt x="2088000" y="0"/>
                </a:lnTo>
                <a:lnTo>
                  <a:pt x="2088000" y="2088000"/>
                </a:lnTo>
                <a:lnTo>
                  <a:pt x="0" y="2088000"/>
                </a:lnTo>
                <a:close/>
              </a:path>
            </a:pathLst>
          </a:custGeom>
        </p:spPr>
      </p:pic>
      <p:sp>
        <p:nvSpPr>
          <p:cNvPr id="18" name="TextBox 17"/>
          <p:cNvSpPr txBox="1"/>
          <p:nvPr/>
        </p:nvSpPr>
        <p:spPr bwMode="auto">
          <a:xfrm>
            <a:off x="682036" y="2061815"/>
            <a:ext cx="4291319" cy="364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В помещениях – на полу, на стенах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682036" y="2432822"/>
            <a:ext cx="4479062" cy="364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На улице – в дождь, в снег, в туман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682036" y="2803829"/>
            <a:ext cx="3944078" cy="364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Не стирается и не выцветает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682036" y="3174836"/>
            <a:ext cx="2971805" cy="364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От -30°С до +40°С, </a:t>
            </a:r>
            <a:r>
              <a:rPr lang="en" sz="1600">
                <a:solidFill>
                  <a:schemeClr val="bg1"/>
                </a:solidFill>
                <a:latin typeface="Montserrat"/>
              </a:rPr>
              <a:t>IP65</a:t>
            </a:r>
            <a:endParaRPr lang="ru-RU" sz="160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682036" y="3545137"/>
            <a:ext cx="4661709" cy="364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Гарантия 2 года, срок службы от  5 лет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682036" y="3916146"/>
            <a:ext cx="4824383" cy="364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Простой монтаж, энергоэффективность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9237" y="-1870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695325" y="936983"/>
            <a:ext cx="924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Экзоскелеты</a:t>
            </a:r>
            <a:endParaRPr lang="ru-RU" sz="2800" b="1">
              <a:latin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732094" y="1711669"/>
            <a:ext cx="5599671" cy="2090292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TextBox 25"/>
          <p:cNvSpPr txBox="1"/>
          <p:nvPr/>
        </p:nvSpPr>
        <p:spPr bwMode="auto">
          <a:xfrm>
            <a:off x="6861531" y="4012453"/>
            <a:ext cx="2715943" cy="1835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defRPr/>
            </a:pPr>
            <a:r>
              <a:rPr lang="ru-RU" b="1">
                <a:solidFill>
                  <a:schemeClr val="bg1"/>
                </a:solidFill>
                <a:latin typeface="Montserrat SemiBold"/>
              </a:rPr>
              <a:t>Активные:</a:t>
            </a:r>
            <a:endParaRPr/>
          </a:p>
          <a:p>
            <a:pPr marL="207935" indent="-207935"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работа с тяжелыми грузами или ручным инструментом;</a:t>
            </a:r>
            <a:endParaRPr/>
          </a:p>
          <a:p>
            <a:pPr marL="207935" indent="-207935"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до 80 кг на высоту</a:t>
            </a:r>
            <a:br>
              <a:rPr lang="ru-RU" sz="1600">
                <a:solidFill>
                  <a:schemeClr val="bg1"/>
                </a:solidFill>
                <a:latin typeface="Montserrat"/>
              </a:rPr>
            </a:br>
            <a:r>
              <a:rPr lang="ru-RU" sz="1600">
                <a:solidFill>
                  <a:schemeClr val="bg1"/>
                </a:solidFill>
                <a:latin typeface="Montserrat"/>
              </a:rPr>
              <a:t>до 1.5 м</a:t>
            </a:r>
            <a:endParaRPr/>
          </a:p>
        </p:txBody>
      </p:sp>
      <p:sp>
        <p:nvSpPr>
          <p:cNvPr id="27" name="TextBox 26"/>
          <p:cNvSpPr txBox="1"/>
          <p:nvPr/>
        </p:nvSpPr>
        <p:spPr bwMode="auto">
          <a:xfrm>
            <a:off x="9483263" y="4003101"/>
            <a:ext cx="2683942" cy="1835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defRPr/>
            </a:pPr>
            <a:r>
              <a:rPr lang="ru-RU" b="1">
                <a:solidFill>
                  <a:schemeClr val="bg1"/>
                </a:solidFill>
                <a:latin typeface="Montserrat SemiBold"/>
              </a:rPr>
              <a:t>Пассивные:</a:t>
            </a:r>
            <a:endParaRPr/>
          </a:p>
          <a:p>
            <a:pPr marL="207935" indent="-207935"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поднятие, перенос </a:t>
            </a:r>
            <a:br>
              <a:rPr lang="ru-RU" sz="1600">
                <a:solidFill>
                  <a:schemeClr val="bg1"/>
                </a:solidFill>
                <a:latin typeface="Montserrat"/>
              </a:rPr>
            </a:br>
            <a:r>
              <a:rPr lang="ru-RU" sz="1600">
                <a:solidFill>
                  <a:schemeClr val="bg1"/>
                </a:solidFill>
                <a:latin typeface="Montserrat"/>
              </a:rPr>
              <a:t>и перекладывание грузов;</a:t>
            </a:r>
            <a:endParaRPr/>
          </a:p>
          <a:p>
            <a:pPr marL="207935" indent="-207935"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до 30 кг на высоте </a:t>
            </a:r>
            <a:br>
              <a:rPr lang="ru-RU" sz="1600">
                <a:solidFill>
                  <a:schemeClr val="bg1"/>
                </a:solidFill>
                <a:latin typeface="Montserrat"/>
              </a:rPr>
            </a:br>
            <a:r>
              <a:rPr lang="ru-RU" sz="1600">
                <a:solidFill>
                  <a:schemeClr val="bg1"/>
                </a:solidFill>
                <a:latin typeface="Montserrat"/>
              </a:rPr>
              <a:t>от 0.5 до 2.1 м</a:t>
            </a:r>
            <a:endParaRPr/>
          </a:p>
        </p:txBody>
      </p:sp>
      <p:grpSp>
        <p:nvGrpSpPr>
          <p:cNvPr id="28" name="Группа 27"/>
          <p:cNvGrpSpPr/>
          <p:nvPr/>
        </p:nvGrpSpPr>
        <p:grpSpPr bwMode="auto">
          <a:xfrm>
            <a:off x="6861532" y="1717561"/>
            <a:ext cx="2091964" cy="2084400"/>
            <a:chOff x="6803590" y="1790864"/>
            <a:chExt cx="2091964" cy="2084400"/>
          </a:xfrm>
        </p:grpSpPr>
        <p:sp>
          <p:nvSpPr>
            <p:cNvPr id="29" name="Прямоугольник 28"/>
            <p:cNvSpPr/>
            <p:nvPr/>
          </p:nvSpPr>
          <p:spPr bwMode="auto">
            <a:xfrm>
              <a:off x="6807448" y="1790864"/>
              <a:ext cx="2088106" cy="2084400"/>
            </a:xfrm>
            <a:prstGeom prst="rect">
              <a:avLst/>
            </a:prstGeom>
            <a:solidFill>
              <a:srgbClr val="393E4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8"/>
            <a:srcRect l="20476" t="13523" r="23132" b="39682"/>
            <a:stretch/>
          </p:blipFill>
          <p:spPr bwMode="auto">
            <a:xfrm>
              <a:off x="6803590" y="1790864"/>
              <a:ext cx="2072284" cy="2084400"/>
            </a:xfrm>
            <a:custGeom>
              <a:avLst/>
              <a:gdLst>
                <a:gd name="connsiteX0" fmla="*/ 112863 w 2001630"/>
                <a:gd name="connsiteY0" fmla="*/ 0 h 2013333"/>
                <a:gd name="connsiteX1" fmla="*/ 1877066 w 2001630"/>
                <a:gd name="connsiteY1" fmla="*/ 0 h 2013333"/>
                <a:gd name="connsiteX2" fmla="*/ 1991842 w 2001630"/>
                <a:gd name="connsiteY2" fmla="*/ 76079 h 2013333"/>
                <a:gd name="connsiteX3" fmla="*/ 2001630 w 2001630"/>
                <a:gd name="connsiteY3" fmla="*/ 124560 h 2013333"/>
                <a:gd name="connsiteX4" fmla="*/ 2001630 w 2001630"/>
                <a:gd name="connsiteY4" fmla="*/ 1888773 h 2013333"/>
                <a:gd name="connsiteX5" fmla="*/ 1991842 w 2001630"/>
                <a:gd name="connsiteY5" fmla="*/ 1937254 h 2013333"/>
                <a:gd name="connsiteX6" fmla="*/ 1877066 w 2001630"/>
                <a:gd name="connsiteY6" fmla="*/ 2013333 h 2013333"/>
                <a:gd name="connsiteX7" fmla="*/ 112863 w 2001630"/>
                <a:gd name="connsiteY7" fmla="*/ 2013333 h 2013333"/>
                <a:gd name="connsiteX8" fmla="*/ 24783 w 2001630"/>
                <a:gd name="connsiteY8" fmla="*/ 1976849 h 2013333"/>
                <a:gd name="connsiteX9" fmla="*/ 0 w 2001630"/>
                <a:gd name="connsiteY9" fmla="*/ 1940092 h 2013333"/>
                <a:gd name="connsiteX10" fmla="*/ 0 w 2001630"/>
                <a:gd name="connsiteY10" fmla="*/ 73242 h 2013333"/>
                <a:gd name="connsiteX11" fmla="*/ 24783 w 2001630"/>
                <a:gd name="connsiteY11" fmla="*/ 36484 h 2013333"/>
                <a:gd name="connsiteX12" fmla="*/ 112863 w 2001630"/>
                <a:gd name="connsiteY12" fmla="*/ 0 h 201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1630" h="2013333" extrusionOk="0">
                  <a:moveTo>
                    <a:pt x="112863" y="0"/>
                  </a:moveTo>
                  <a:lnTo>
                    <a:pt x="1877066" y="0"/>
                  </a:lnTo>
                  <a:cubicBezTo>
                    <a:pt x="1928662" y="0"/>
                    <a:pt x="1972932" y="31371"/>
                    <a:pt x="1991842" y="76079"/>
                  </a:cubicBezTo>
                  <a:lnTo>
                    <a:pt x="2001630" y="124560"/>
                  </a:lnTo>
                  <a:lnTo>
                    <a:pt x="2001630" y="1888773"/>
                  </a:lnTo>
                  <a:lnTo>
                    <a:pt x="1991842" y="1937254"/>
                  </a:lnTo>
                  <a:cubicBezTo>
                    <a:pt x="1972932" y="1981962"/>
                    <a:pt x="1928662" y="2013333"/>
                    <a:pt x="1877066" y="2013333"/>
                  </a:cubicBezTo>
                  <a:lnTo>
                    <a:pt x="112863" y="2013333"/>
                  </a:lnTo>
                  <a:cubicBezTo>
                    <a:pt x="78466" y="2013333"/>
                    <a:pt x="47325" y="1999391"/>
                    <a:pt x="24783" y="1976849"/>
                  </a:cubicBezTo>
                  <a:lnTo>
                    <a:pt x="0" y="1940092"/>
                  </a:lnTo>
                  <a:lnTo>
                    <a:pt x="0" y="73242"/>
                  </a:lnTo>
                  <a:lnTo>
                    <a:pt x="24783" y="36484"/>
                  </a:lnTo>
                  <a:cubicBezTo>
                    <a:pt x="47325" y="13943"/>
                    <a:pt x="78466" y="0"/>
                    <a:pt x="112863" y="0"/>
                  </a:cubicBezTo>
                  <a:close/>
                </a:path>
              </a:pathLst>
            </a:custGeom>
          </p:spPr>
        </p:pic>
      </p:grpSp>
      <p:grpSp>
        <p:nvGrpSpPr>
          <p:cNvPr id="31" name="Группа 30"/>
          <p:cNvGrpSpPr/>
          <p:nvPr/>
        </p:nvGrpSpPr>
        <p:grpSpPr bwMode="auto">
          <a:xfrm>
            <a:off x="9483263" y="1705823"/>
            <a:ext cx="2088106" cy="2088106"/>
            <a:chOff x="6807448" y="4226982"/>
            <a:chExt cx="2088106" cy="2088106"/>
          </a:xfrm>
        </p:grpSpPr>
        <p:sp>
          <p:nvSpPr>
            <p:cNvPr id="32" name="Прямоугольник 31"/>
            <p:cNvSpPr/>
            <p:nvPr/>
          </p:nvSpPr>
          <p:spPr bwMode="auto">
            <a:xfrm>
              <a:off x="6807448" y="4226982"/>
              <a:ext cx="2088106" cy="2088106"/>
            </a:xfrm>
            <a:prstGeom prst="rect">
              <a:avLst/>
            </a:prstGeom>
            <a:solidFill>
              <a:srgbClr val="393E4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9"/>
            <a:srcRect l="29130" t="21043" r="30842" b="40931"/>
            <a:stretch/>
          </p:blipFill>
          <p:spPr bwMode="auto">
            <a:xfrm>
              <a:off x="6807448" y="4226982"/>
              <a:ext cx="2088106" cy="2088106"/>
            </a:xfrm>
            <a:custGeom>
              <a:avLst/>
              <a:gdLst>
                <a:gd name="connsiteX0" fmla="*/ 0 w 2088106"/>
                <a:gd name="connsiteY0" fmla="*/ 0 h 2088106"/>
                <a:gd name="connsiteX1" fmla="*/ 2088106 w 2088106"/>
                <a:gd name="connsiteY1" fmla="*/ 0 h 2088106"/>
                <a:gd name="connsiteX2" fmla="*/ 2088106 w 2088106"/>
                <a:gd name="connsiteY2" fmla="*/ 2088106 h 2088106"/>
                <a:gd name="connsiteX3" fmla="*/ 0 w 2088106"/>
                <a:gd name="connsiteY3" fmla="*/ 2088106 h 20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8106" h="2088106" extrusionOk="0">
                  <a:moveTo>
                    <a:pt x="0" y="0"/>
                  </a:moveTo>
                  <a:lnTo>
                    <a:pt x="2088106" y="0"/>
                  </a:lnTo>
                  <a:lnTo>
                    <a:pt x="2088106" y="2088106"/>
                  </a:lnTo>
                  <a:lnTo>
                    <a:pt x="0" y="2088106"/>
                  </a:lnTo>
                  <a:close/>
                </a:path>
              </a:pathLst>
            </a:custGeom>
          </p:spPr>
        </p:pic>
      </p:grpSp>
      <p:sp>
        <p:nvSpPr>
          <p:cNvPr id="34" name="TextBox 33"/>
          <p:cNvSpPr txBox="1"/>
          <p:nvPr/>
        </p:nvSpPr>
        <p:spPr bwMode="auto">
          <a:xfrm>
            <a:off x="1035897" y="1995437"/>
            <a:ext cx="251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>
                <a:solidFill>
                  <a:schemeClr val="bg1"/>
                </a:solidFill>
                <a:latin typeface="Montserrat Medium"/>
              </a:rPr>
              <a:t>Снимают нагрузку с оператора</a:t>
            </a:r>
            <a:endParaRPr/>
          </a:p>
        </p:txBody>
      </p:sp>
      <p:sp>
        <p:nvSpPr>
          <p:cNvPr id="35" name="TextBox 34"/>
          <p:cNvSpPr txBox="1"/>
          <p:nvPr/>
        </p:nvSpPr>
        <p:spPr bwMode="auto">
          <a:xfrm>
            <a:off x="732094" y="4045088"/>
            <a:ext cx="5599671" cy="1726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Повышение выносливости</a:t>
            </a:r>
            <a:endParaRPr/>
          </a:p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Улучшение производительности труда до 40%* </a:t>
            </a:r>
            <a:endParaRPr lang="en-US" sz="1600">
              <a:solidFill>
                <a:schemeClr val="bg1"/>
              </a:solidFill>
              <a:latin typeface="Montserrat"/>
            </a:endParaRPr>
          </a:p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1600">
                <a:solidFill>
                  <a:schemeClr val="bg1"/>
                </a:solidFill>
                <a:latin typeface="Montserrat"/>
              </a:rPr>
              <a:t>Снижение производственного травматизма </a:t>
            </a:r>
            <a:br>
              <a:rPr lang="ru-RU" sz="1600">
                <a:solidFill>
                  <a:schemeClr val="bg1"/>
                </a:solidFill>
                <a:latin typeface="Montserrat"/>
              </a:rPr>
            </a:br>
            <a:r>
              <a:rPr lang="ru-RU" sz="1600">
                <a:solidFill>
                  <a:schemeClr val="bg1"/>
                </a:solidFill>
                <a:latin typeface="Montserrat"/>
              </a:rPr>
              <a:t>и профессиональных заболеваний более чем     на 15%**</a:t>
            </a:r>
            <a:endParaRPr/>
          </a:p>
        </p:txBody>
      </p:sp>
      <p:sp>
        <p:nvSpPr>
          <p:cNvPr id="36" name="TextBox 35"/>
          <p:cNvSpPr txBox="1"/>
          <p:nvPr/>
        </p:nvSpPr>
        <p:spPr bwMode="auto">
          <a:xfrm>
            <a:off x="695325" y="6237951"/>
            <a:ext cx="66065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>
              <a:defRPr/>
            </a:pPr>
            <a:r>
              <a:rPr lang="ru-RU" sz="1100">
                <a:solidFill>
                  <a:schemeClr val="bg1"/>
                </a:solidFill>
                <a:latin typeface="Montserrat"/>
              </a:rPr>
              <a:t>* -  является СИЗ по ГОСТ Р 1.16.320-1.087.20</a:t>
            </a:r>
            <a:br>
              <a:rPr lang="ru-RU" sz="1100">
                <a:solidFill>
                  <a:schemeClr val="bg1"/>
                </a:solidFill>
                <a:latin typeface="Montserrat"/>
              </a:rPr>
            </a:br>
            <a:r>
              <a:rPr lang="ru-RU" sz="1100">
                <a:solidFill>
                  <a:schemeClr val="bg1"/>
                </a:solidFill>
                <a:latin typeface="Montserrat"/>
              </a:rPr>
              <a:t>** - по данным производителя</a:t>
            </a:r>
            <a:endParaRPr/>
          </a:p>
        </p:txBody>
      </p:sp>
      <p:sp>
        <p:nvSpPr>
          <p:cNvPr id="37" name="TextBox 36"/>
          <p:cNvSpPr txBox="1"/>
          <p:nvPr/>
        </p:nvSpPr>
        <p:spPr bwMode="auto">
          <a:xfrm>
            <a:off x="2104029" y="2200871"/>
            <a:ext cx="3991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9600">
                <a:solidFill>
                  <a:schemeClr val="bg1"/>
                </a:solidFill>
                <a:latin typeface="Montserrat Medium"/>
              </a:rPr>
              <a:t>90%</a:t>
            </a:r>
            <a:endParaRPr/>
          </a:p>
        </p:txBody>
      </p:sp>
      <p:sp>
        <p:nvSpPr>
          <p:cNvPr id="38" name="TextBox 37"/>
          <p:cNvSpPr txBox="1"/>
          <p:nvPr/>
        </p:nvSpPr>
        <p:spPr bwMode="auto">
          <a:xfrm>
            <a:off x="2179005" y="2656934"/>
            <a:ext cx="1227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>
                <a:solidFill>
                  <a:schemeClr val="bg1"/>
                </a:solidFill>
                <a:latin typeface="Montserrat Medium"/>
              </a:rPr>
              <a:t>до </a:t>
            </a:r>
            <a:endParaRPr lang="ru-RU" sz="5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0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9237" y="-1870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695325" y="936983"/>
            <a:ext cx="924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Система голосового отбора (</a:t>
            </a:r>
            <a:r>
              <a:rPr lang="en" sz="2800" b="1">
                <a:solidFill>
                  <a:schemeClr val="bg1"/>
                </a:solidFill>
                <a:latin typeface="Montserrat SemiBold"/>
              </a:rPr>
              <a:t>Pick by Voice)</a:t>
            </a:r>
            <a:endParaRPr lang="ru-RU" sz="2800" b="1">
              <a:latin typeface="Montserrat SemiBold"/>
            </a:endParaRPr>
          </a:p>
        </p:txBody>
      </p:sp>
      <p:grpSp>
        <p:nvGrpSpPr>
          <p:cNvPr id="47" name="Группа 46"/>
          <p:cNvGrpSpPr/>
          <p:nvPr/>
        </p:nvGrpSpPr>
        <p:grpSpPr bwMode="auto">
          <a:xfrm>
            <a:off x="732093" y="1619854"/>
            <a:ext cx="3482719" cy="2711300"/>
            <a:chOff x="732093" y="1733378"/>
            <a:chExt cx="3482719" cy="2711300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732093" y="1733378"/>
              <a:ext cx="3482719" cy="2711300"/>
            </a:xfrm>
            <a:prstGeom prst="rect">
              <a:avLst/>
            </a:prstGeom>
            <a:solidFill>
              <a:srgbClr val="103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 bwMode="auto">
            <a:xfrm>
              <a:off x="980191" y="1879480"/>
              <a:ext cx="3051593" cy="2241135"/>
              <a:chOff x="695325" y="2858637"/>
              <a:chExt cx="3051593" cy="2241135"/>
            </a:xfrm>
          </p:grpSpPr>
          <p:sp>
            <p:nvSpPr>
              <p:cNvPr id="11" name="TextBox 10"/>
              <p:cNvSpPr txBox="1"/>
              <p:nvPr/>
            </p:nvSpPr>
            <p:spPr bwMode="auto">
              <a:xfrm>
                <a:off x="695325" y="2858637"/>
                <a:ext cx="7152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4000">
                    <a:solidFill>
                      <a:srgbClr val="00ADB5"/>
                    </a:solidFill>
                    <a:latin typeface="Montserrat Medium"/>
                  </a:rPr>
                  <a:t>01</a:t>
                </a:r>
                <a:endParaRPr/>
              </a:p>
            </p:txBody>
          </p:sp>
          <p:sp>
            <p:nvSpPr>
              <p:cNvPr id="12" name="TextBox 11"/>
              <p:cNvSpPr txBox="1"/>
              <p:nvPr/>
            </p:nvSpPr>
            <p:spPr bwMode="auto">
              <a:xfrm>
                <a:off x="695325" y="3622444"/>
                <a:ext cx="305159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>
                    <a:solidFill>
                      <a:schemeClr val="bg1"/>
                    </a:solidFill>
                    <a:latin typeface="Montserrat Medium"/>
                  </a:rPr>
                  <a:t>Сокращение времени обработки заказа и снижение операционных расходов</a:t>
                </a:r>
                <a:endParaRPr/>
              </a:p>
            </p:txBody>
          </p:sp>
        </p:grpSp>
      </p:grpSp>
      <p:grpSp>
        <p:nvGrpSpPr>
          <p:cNvPr id="48" name="Группа 47"/>
          <p:cNvGrpSpPr/>
          <p:nvPr/>
        </p:nvGrpSpPr>
        <p:grpSpPr bwMode="auto">
          <a:xfrm>
            <a:off x="4389693" y="1619854"/>
            <a:ext cx="3482719" cy="2711300"/>
            <a:chOff x="4389693" y="1733378"/>
            <a:chExt cx="3482719" cy="27113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4389693" y="1733378"/>
              <a:ext cx="3482719" cy="2711300"/>
            </a:xfrm>
            <a:prstGeom prst="rect">
              <a:avLst/>
            </a:prstGeom>
            <a:solidFill>
              <a:srgbClr val="103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6" name="Группа 15"/>
            <p:cNvGrpSpPr/>
            <p:nvPr/>
          </p:nvGrpSpPr>
          <p:grpSpPr bwMode="auto">
            <a:xfrm>
              <a:off x="4577210" y="1879480"/>
              <a:ext cx="3051593" cy="1410138"/>
              <a:chOff x="4442243" y="2858637"/>
              <a:chExt cx="3051593" cy="1410138"/>
            </a:xfrm>
          </p:grpSpPr>
          <p:sp>
            <p:nvSpPr>
              <p:cNvPr id="17" name="TextBox 16"/>
              <p:cNvSpPr txBox="1"/>
              <p:nvPr/>
            </p:nvSpPr>
            <p:spPr bwMode="auto">
              <a:xfrm>
                <a:off x="4442243" y="2858637"/>
                <a:ext cx="82105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4000">
                    <a:solidFill>
                      <a:srgbClr val="00ADB5"/>
                    </a:solidFill>
                    <a:latin typeface="Montserrat Medium"/>
                  </a:rPr>
                  <a:t>02</a:t>
                </a:r>
                <a:endParaRPr/>
              </a:p>
            </p:txBody>
          </p:sp>
          <p:sp>
            <p:nvSpPr>
              <p:cNvPr id="18" name="TextBox 17"/>
              <p:cNvSpPr txBox="1"/>
              <p:nvPr/>
            </p:nvSpPr>
            <p:spPr bwMode="auto">
              <a:xfrm>
                <a:off x="4442243" y="3622444"/>
                <a:ext cx="30515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>
                    <a:solidFill>
                      <a:schemeClr val="bg1"/>
                    </a:solidFill>
                    <a:latin typeface="Montserrat Medium"/>
                  </a:rPr>
                  <a:t>Масштабируемость решения</a:t>
                </a:r>
                <a:endParaRPr/>
              </a:p>
            </p:txBody>
          </p:sp>
        </p:grpSp>
      </p:grpSp>
      <p:grpSp>
        <p:nvGrpSpPr>
          <p:cNvPr id="49" name="Группа 48"/>
          <p:cNvGrpSpPr/>
          <p:nvPr/>
        </p:nvGrpSpPr>
        <p:grpSpPr bwMode="auto">
          <a:xfrm>
            <a:off x="8047293" y="1619854"/>
            <a:ext cx="3482719" cy="2711300"/>
            <a:chOff x="8047293" y="1733378"/>
            <a:chExt cx="3482719" cy="2711300"/>
          </a:xfrm>
        </p:grpSpPr>
        <p:sp>
          <p:nvSpPr>
            <p:cNvPr id="20" name="Прямоугольник 19"/>
            <p:cNvSpPr/>
            <p:nvPr/>
          </p:nvSpPr>
          <p:spPr bwMode="auto">
            <a:xfrm>
              <a:off x="8047293" y="1733378"/>
              <a:ext cx="3482719" cy="2711300"/>
            </a:xfrm>
            <a:prstGeom prst="rect">
              <a:avLst/>
            </a:prstGeom>
            <a:solidFill>
              <a:srgbClr val="103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1" name="Группа 20"/>
            <p:cNvGrpSpPr/>
            <p:nvPr/>
          </p:nvGrpSpPr>
          <p:grpSpPr bwMode="auto">
            <a:xfrm>
              <a:off x="8283246" y="1879480"/>
              <a:ext cx="3051593" cy="1410138"/>
              <a:chOff x="8558392" y="2858637"/>
              <a:chExt cx="3051593" cy="1410138"/>
            </a:xfrm>
          </p:grpSpPr>
          <p:sp>
            <p:nvSpPr>
              <p:cNvPr id="22" name="TextBox 21"/>
              <p:cNvSpPr txBox="1"/>
              <p:nvPr/>
            </p:nvSpPr>
            <p:spPr bwMode="auto">
              <a:xfrm>
                <a:off x="8558392" y="2858637"/>
                <a:ext cx="8194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4000">
                    <a:solidFill>
                      <a:srgbClr val="00ADB5"/>
                    </a:solidFill>
                    <a:latin typeface="Montserrat Medium"/>
                  </a:rPr>
                  <a:t>03</a:t>
                </a:r>
                <a:endParaRPr/>
              </a:p>
            </p:txBody>
          </p:sp>
          <p:sp>
            <p:nvSpPr>
              <p:cNvPr id="23" name="TextBox 22"/>
              <p:cNvSpPr txBox="1"/>
              <p:nvPr/>
            </p:nvSpPr>
            <p:spPr bwMode="auto">
              <a:xfrm>
                <a:off x="8558392" y="3622444"/>
                <a:ext cx="30515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>
                    <a:solidFill>
                      <a:schemeClr val="bg1"/>
                    </a:solidFill>
                    <a:latin typeface="Montserrat Medium"/>
                  </a:rPr>
                  <a:t>Универсальность использования</a:t>
                </a:r>
                <a:endParaRPr/>
              </a:p>
            </p:txBody>
          </p:sp>
        </p:grpSp>
      </p:grpSp>
      <p:grpSp>
        <p:nvGrpSpPr>
          <p:cNvPr id="46" name="Группа 45"/>
          <p:cNvGrpSpPr/>
          <p:nvPr/>
        </p:nvGrpSpPr>
        <p:grpSpPr bwMode="auto">
          <a:xfrm>
            <a:off x="732094" y="4585345"/>
            <a:ext cx="7190337" cy="2037163"/>
            <a:chOff x="732094" y="4401948"/>
            <a:chExt cx="7190337" cy="2037163"/>
          </a:xfrm>
        </p:grpSpPr>
        <p:sp>
          <p:nvSpPr>
            <p:cNvPr id="39" name="Прямоугольник 38"/>
            <p:cNvSpPr/>
            <p:nvPr/>
          </p:nvSpPr>
          <p:spPr bwMode="auto">
            <a:xfrm>
              <a:off x="732094" y="4401948"/>
              <a:ext cx="7140317" cy="2037163"/>
            </a:xfrm>
            <a:prstGeom prst="rect">
              <a:avLst/>
            </a:prstGeom>
            <a:solidFill>
              <a:srgbClr val="00AD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1024941" y="4632743"/>
              <a:ext cx="209758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800">
                  <a:solidFill>
                    <a:schemeClr val="bg1"/>
                  </a:solidFill>
                  <a:latin typeface="Montserrat Medium"/>
                </a:rPr>
                <a:t>Сокращение времени сборки заказов</a:t>
              </a:r>
            </a:p>
          </p:txBody>
        </p:sp>
        <p:sp>
          <p:nvSpPr>
            <p:cNvPr id="41" name="TextBox 40"/>
            <p:cNvSpPr txBox="1"/>
            <p:nvPr/>
          </p:nvSpPr>
          <p:spPr bwMode="auto">
            <a:xfrm>
              <a:off x="4289258" y="4413894"/>
              <a:ext cx="2514551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1000" b="1">
                  <a:solidFill>
                    <a:schemeClr val="bg1"/>
                  </a:solidFill>
                  <a:latin typeface="Montserrat SemiBold"/>
                </a:rPr>
                <a:t>40</a:t>
              </a:r>
              <a:r>
                <a:rPr lang="ru-RU" sz="12000" b="1">
                  <a:solidFill>
                    <a:schemeClr val="bg1"/>
                  </a:solidFill>
                  <a:latin typeface="Montserrat SemiBold"/>
                </a:rPr>
                <a:t> </a:t>
              </a: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6294944" y="4829392"/>
              <a:ext cx="162748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6600" b="1">
                  <a:solidFill>
                    <a:schemeClr val="bg1"/>
                  </a:solidFill>
                  <a:latin typeface="Montserrat"/>
                </a:rPr>
                <a:t>%</a:t>
              </a:r>
            </a:p>
          </p:txBody>
        </p:sp>
        <p:sp>
          <p:nvSpPr>
            <p:cNvPr id="45" name="TextBox 44"/>
            <p:cNvSpPr txBox="1"/>
            <p:nvPr/>
          </p:nvSpPr>
          <p:spPr bwMode="auto">
            <a:xfrm>
              <a:off x="3415622" y="5384047"/>
              <a:ext cx="7982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3600">
                  <a:solidFill>
                    <a:schemeClr val="bg1"/>
                  </a:solidFill>
                  <a:latin typeface="Montserrat Medium"/>
                </a:rPr>
                <a:t>до</a:t>
              </a:r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037512" y="4585345"/>
            <a:ext cx="3492500" cy="203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9237" y="-1870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 bwMode="auto">
          <a:xfrm>
            <a:off x="899389" y="2719033"/>
            <a:ext cx="1039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bg1"/>
                </a:solidFill>
                <a:latin typeface="Montserrat SemiBold"/>
              </a:rPr>
              <a:t>Как сделать выбор?</a:t>
            </a:r>
            <a:endParaRPr/>
          </a:p>
        </p:txBody>
      </p:sp>
      <p:sp>
        <p:nvSpPr>
          <p:cNvPr id="78" name="Прямоугольник 77"/>
          <p:cNvSpPr/>
          <p:nvPr/>
        </p:nvSpPr>
        <p:spPr bwMode="auto">
          <a:xfrm>
            <a:off x="10031999" y="6126245"/>
            <a:ext cx="2160000" cy="10800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5" name="Freeform: Shape 17"/>
          <p:cNvSpPr/>
          <p:nvPr/>
        </p:nvSpPr>
        <p:spPr bwMode="auto">
          <a:xfrm>
            <a:off x="0" y="968474"/>
            <a:ext cx="10996220" cy="5917575"/>
          </a:xfrm>
          <a:custGeom>
            <a:avLst/>
            <a:gdLst>
              <a:gd name="connsiteX0" fmla="*/ 0 w 5698031"/>
              <a:gd name="connsiteY0" fmla="*/ 0 h 4267559"/>
              <a:gd name="connsiteX1" fmla="*/ 4868204 w 5698031"/>
              <a:gd name="connsiteY1" fmla="*/ 0 h 4267559"/>
              <a:gd name="connsiteX2" fmla="*/ 5698031 w 5698031"/>
              <a:gd name="connsiteY2" fmla="*/ 829827 h 4267559"/>
              <a:gd name="connsiteX3" fmla="*/ 5698031 w 5698031"/>
              <a:gd name="connsiteY3" fmla="*/ 3437732 h 4267559"/>
              <a:gd name="connsiteX4" fmla="*/ 4868204 w 5698031"/>
              <a:gd name="connsiteY4" fmla="*/ 4267559 h 4267559"/>
              <a:gd name="connsiteX5" fmla="*/ 0 w 5698031"/>
              <a:gd name="connsiteY5" fmla="*/ 4267559 h 42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8031" h="4267559" extrusionOk="0">
                <a:moveTo>
                  <a:pt x="0" y="0"/>
                </a:moveTo>
                <a:lnTo>
                  <a:pt x="4868204" y="0"/>
                </a:lnTo>
                <a:cubicBezTo>
                  <a:pt x="5326505" y="0"/>
                  <a:pt x="5698031" y="371526"/>
                  <a:pt x="5698031" y="829827"/>
                </a:cubicBezTo>
                <a:lnTo>
                  <a:pt x="5698031" y="3437732"/>
                </a:lnTo>
                <a:cubicBezTo>
                  <a:pt x="5698031" y="3896033"/>
                  <a:pt x="5326505" y="4267559"/>
                  <a:pt x="4868204" y="4267559"/>
                </a:cubicBezTo>
                <a:lnTo>
                  <a:pt x="0" y="4267559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Рисунок 14"/>
          <p:cNvSpPr/>
          <p:nvPr/>
        </p:nvSpPr>
        <p:spPr bwMode="auto">
          <a:xfrm>
            <a:off x="-7235" y="-18700"/>
            <a:ext cx="12199235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4" name="Freeform: Shape 17"/>
          <p:cNvSpPr/>
          <p:nvPr/>
        </p:nvSpPr>
        <p:spPr bwMode="auto">
          <a:xfrm>
            <a:off x="9238" y="957943"/>
            <a:ext cx="10996220" cy="5917575"/>
          </a:xfrm>
          <a:custGeom>
            <a:avLst/>
            <a:gdLst>
              <a:gd name="connsiteX0" fmla="*/ 0 w 5698031"/>
              <a:gd name="connsiteY0" fmla="*/ 0 h 4267559"/>
              <a:gd name="connsiteX1" fmla="*/ 4868204 w 5698031"/>
              <a:gd name="connsiteY1" fmla="*/ 0 h 4267559"/>
              <a:gd name="connsiteX2" fmla="*/ 5698031 w 5698031"/>
              <a:gd name="connsiteY2" fmla="*/ 829827 h 4267559"/>
              <a:gd name="connsiteX3" fmla="*/ 5698031 w 5698031"/>
              <a:gd name="connsiteY3" fmla="*/ 3437732 h 4267559"/>
              <a:gd name="connsiteX4" fmla="*/ 4868204 w 5698031"/>
              <a:gd name="connsiteY4" fmla="*/ 4267559 h 4267559"/>
              <a:gd name="connsiteX5" fmla="*/ 0 w 5698031"/>
              <a:gd name="connsiteY5" fmla="*/ 4267559 h 42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8031" h="4267559" extrusionOk="0">
                <a:moveTo>
                  <a:pt x="0" y="0"/>
                </a:moveTo>
                <a:lnTo>
                  <a:pt x="4868204" y="0"/>
                </a:lnTo>
                <a:cubicBezTo>
                  <a:pt x="5326505" y="0"/>
                  <a:pt x="5698031" y="371526"/>
                  <a:pt x="5698031" y="829827"/>
                </a:cubicBezTo>
                <a:lnTo>
                  <a:pt x="5698031" y="3437732"/>
                </a:lnTo>
                <a:cubicBezTo>
                  <a:pt x="5698031" y="3896033"/>
                  <a:pt x="5326505" y="4267559"/>
                  <a:pt x="4868204" y="4267559"/>
                </a:cubicBezTo>
                <a:lnTo>
                  <a:pt x="0" y="4267559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 bwMode="auto">
          <a:xfrm>
            <a:off x="975451" y="1812794"/>
            <a:ext cx="9898181" cy="4741053"/>
            <a:chOff x="262156" y="1730829"/>
            <a:chExt cx="9898181" cy="4741053"/>
          </a:xfrm>
        </p:grpSpPr>
        <p:sp>
          <p:nvSpPr>
            <p:cNvPr id="32" name="Прямоугольник 31"/>
            <p:cNvSpPr/>
            <p:nvPr/>
          </p:nvSpPr>
          <p:spPr bwMode="auto">
            <a:xfrm>
              <a:off x="262156" y="1730829"/>
              <a:ext cx="3600000" cy="766383"/>
            </a:xfrm>
            <a:prstGeom prst="rect">
              <a:avLst/>
            </a:prstGeom>
            <a:solidFill>
              <a:srgbClr val="00AD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500" b="1">
                  <a:solidFill>
                    <a:schemeClr val="bg1"/>
                  </a:solidFill>
                  <a:latin typeface="Montserrat SemiBold"/>
                </a:rPr>
                <a:t>АНАЛИЗ БИЗНЕС-ПРОЦЕССОВ</a:t>
              </a:r>
            </a:p>
          </p:txBody>
        </p:sp>
        <p:sp>
          <p:nvSpPr>
            <p:cNvPr id="33" name="Прямоугольник 32"/>
            <p:cNvSpPr/>
            <p:nvPr/>
          </p:nvSpPr>
          <p:spPr bwMode="auto">
            <a:xfrm>
              <a:off x="1800609" y="2724497"/>
              <a:ext cx="3600000" cy="766383"/>
            </a:xfrm>
            <a:prstGeom prst="rect">
              <a:avLst/>
            </a:prstGeom>
            <a:solidFill>
              <a:srgbClr val="00AD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500" b="1">
                  <a:solidFill>
                    <a:schemeClr val="bg1"/>
                  </a:solidFill>
                  <a:latin typeface="Montserrat SemiBold"/>
                </a:rPr>
                <a:t>ПРОЕКТИРОВАНИЕ И МОДЕЛИРОВАНИЕ РЕШЕНИЙ</a:t>
              </a:r>
            </a:p>
          </p:txBody>
        </p:sp>
        <p:sp>
          <p:nvSpPr>
            <p:cNvPr id="34" name="Прямоугольник 33"/>
            <p:cNvSpPr/>
            <p:nvPr/>
          </p:nvSpPr>
          <p:spPr bwMode="auto">
            <a:xfrm>
              <a:off x="3467524" y="3718165"/>
              <a:ext cx="3600000" cy="766383"/>
            </a:xfrm>
            <a:prstGeom prst="rect">
              <a:avLst/>
            </a:prstGeom>
            <a:solidFill>
              <a:srgbClr val="00AD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500" b="1">
                  <a:solidFill>
                    <a:schemeClr val="bg1"/>
                  </a:solidFill>
                  <a:latin typeface="Montserrat SemiBold"/>
                </a:rPr>
                <a:t>РАЗРАБОТКА И ВНЕДРЕНИЕ СИСТЕМ УПРАВЛЕНИЯ (</a:t>
              </a:r>
              <a:r>
                <a:rPr lang="en-US" sz="1500" b="1">
                  <a:solidFill>
                    <a:schemeClr val="bg1"/>
                  </a:solidFill>
                  <a:latin typeface="Montserrat SemiBold"/>
                </a:rPr>
                <a:t>MES/WMS/TMS/RMS</a:t>
              </a:r>
              <a:r>
                <a:rPr lang="ru-RU" sz="1500" b="1">
                  <a:solidFill>
                    <a:schemeClr val="bg1"/>
                  </a:solidFill>
                  <a:latin typeface="Montserrat SemiBold"/>
                </a:rPr>
                <a:t>)</a:t>
              </a:r>
            </a:p>
          </p:txBody>
        </p:sp>
        <p:sp>
          <p:nvSpPr>
            <p:cNvPr id="35" name="Прямоугольник 34"/>
            <p:cNvSpPr/>
            <p:nvPr/>
          </p:nvSpPr>
          <p:spPr bwMode="auto">
            <a:xfrm>
              <a:off x="5120309" y="4711833"/>
              <a:ext cx="3600000" cy="766383"/>
            </a:xfrm>
            <a:prstGeom prst="rect">
              <a:avLst/>
            </a:prstGeom>
            <a:solidFill>
              <a:srgbClr val="00AD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500" b="1">
                  <a:solidFill>
                    <a:schemeClr val="bg1"/>
                  </a:solidFill>
                  <a:latin typeface="Montserrat SemiBold"/>
                </a:rPr>
                <a:t>ИНТЕГРАЦИЯ РЕШЕНИЙ</a:t>
              </a:r>
              <a:endParaRPr/>
            </a:p>
          </p:txBody>
        </p:sp>
        <p:sp>
          <p:nvSpPr>
            <p:cNvPr id="36" name="Прямоугольник 35"/>
            <p:cNvSpPr/>
            <p:nvPr/>
          </p:nvSpPr>
          <p:spPr bwMode="auto">
            <a:xfrm>
              <a:off x="6560337" y="5705499"/>
              <a:ext cx="3600000" cy="766383"/>
            </a:xfrm>
            <a:prstGeom prst="rect">
              <a:avLst/>
            </a:prstGeom>
            <a:solidFill>
              <a:srgbClr val="00AD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500" b="1">
                  <a:solidFill>
                    <a:schemeClr val="bg1"/>
                  </a:solidFill>
                  <a:latin typeface="Montserrat SemiBold"/>
                </a:rPr>
                <a:t>СЕРВИС И СОПРОВОЖДЕНИЕ 24/7</a:t>
              </a:r>
              <a:endParaRPr/>
            </a:p>
          </p:txBody>
        </p:sp>
        <p:cxnSp>
          <p:nvCxnSpPr>
            <p:cNvPr id="44" name="Соединительная линия уступом 43"/>
            <p:cNvCxnSpPr>
              <a:cxnSpLocks/>
            </p:cNvCxnSpPr>
            <p:nvPr/>
          </p:nvCxnSpPr>
          <p:spPr bwMode="auto">
            <a:xfrm rot="16199999" flipH="1">
              <a:off x="3829202" y="2146974"/>
              <a:ext cx="591777" cy="525870"/>
            </a:xfrm>
            <a:prstGeom prst="bentConnector3">
              <a:avLst>
                <a:gd name="adj1" fmla="val 2173"/>
              </a:avLst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Соединительная линия уступом 47"/>
            <p:cNvCxnSpPr>
              <a:cxnSpLocks/>
              <a:stCxn id="33" idx="3"/>
            </p:cNvCxnSpPr>
            <p:nvPr/>
          </p:nvCxnSpPr>
          <p:spPr bwMode="auto">
            <a:xfrm>
              <a:off x="5400609" y="3107689"/>
              <a:ext cx="494343" cy="637396"/>
            </a:xfrm>
            <a:prstGeom prst="bentConnector2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Соединительная линия уступом 48"/>
            <p:cNvCxnSpPr>
              <a:cxnSpLocks/>
            </p:cNvCxnSpPr>
            <p:nvPr/>
          </p:nvCxnSpPr>
          <p:spPr bwMode="auto">
            <a:xfrm>
              <a:off x="7051840" y="4101356"/>
              <a:ext cx="485105" cy="635865"/>
            </a:xfrm>
            <a:prstGeom prst="bentConnector2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Соединительная линия уступом 49"/>
            <p:cNvCxnSpPr>
              <a:cxnSpLocks/>
            </p:cNvCxnSpPr>
            <p:nvPr/>
          </p:nvCxnSpPr>
          <p:spPr bwMode="auto">
            <a:xfrm>
              <a:off x="8727545" y="5068453"/>
              <a:ext cx="485105" cy="635865"/>
            </a:xfrm>
            <a:prstGeom prst="bentConnector2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 bwMode="auto">
          <a:xfrm>
            <a:off x="696502" y="1031820"/>
            <a:ext cx="1083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>
                <a:solidFill>
                  <a:schemeClr val="bg1"/>
                </a:solidFill>
                <a:latin typeface="Montserrat Medium"/>
              </a:rPr>
              <a:t>Что </a:t>
            </a:r>
            <a:r>
              <a:rPr lang="en" sz="2800" b="1">
                <a:solidFill>
                  <a:schemeClr val="bg1"/>
                </a:solidFill>
                <a:latin typeface="Montserrat SemiBold"/>
              </a:rPr>
              <a:t>UMSERV </a:t>
            </a:r>
            <a:r>
              <a:rPr lang="ru-RU" sz="2800">
                <a:solidFill>
                  <a:schemeClr val="bg1"/>
                </a:solidFill>
                <a:latin typeface="Montserrat Medium"/>
              </a:rPr>
              <a:t>делает для своих заказчиков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0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9237" y="1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696502" y="1006050"/>
            <a:ext cx="1083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Какие решения предлагает </a:t>
            </a:r>
            <a:r>
              <a:rPr lang="en" sz="2800" b="1">
                <a:solidFill>
                  <a:schemeClr val="bg1"/>
                </a:solidFill>
                <a:latin typeface="Montserrat SemiBold"/>
              </a:rPr>
              <a:t>UMSERV</a:t>
            </a:r>
            <a:endParaRPr lang="ru-RU" sz="2800" b="1">
              <a:solidFill>
                <a:schemeClr val="bg1"/>
              </a:solidFill>
              <a:latin typeface="Montserrat SemiBold"/>
            </a:endParaRPr>
          </a:p>
        </p:txBody>
      </p:sp>
      <p:grpSp>
        <p:nvGrpSpPr>
          <p:cNvPr id="14" name="Группа 13"/>
          <p:cNvGrpSpPr/>
          <p:nvPr/>
        </p:nvGrpSpPr>
        <p:grpSpPr bwMode="auto">
          <a:xfrm>
            <a:off x="234837" y="1953247"/>
            <a:ext cx="11598818" cy="4126937"/>
            <a:chOff x="234837" y="1934546"/>
            <a:chExt cx="11598818" cy="4126937"/>
          </a:xfrm>
        </p:grpSpPr>
        <p:grpSp>
          <p:nvGrpSpPr>
            <p:cNvPr id="4" name="Группа 3"/>
            <p:cNvGrpSpPr/>
            <p:nvPr/>
          </p:nvGrpSpPr>
          <p:grpSpPr bwMode="auto">
            <a:xfrm>
              <a:off x="4204686" y="1934546"/>
              <a:ext cx="3636310" cy="4108238"/>
              <a:chOff x="4157799" y="1449959"/>
              <a:chExt cx="3636310" cy="4108238"/>
            </a:xfrm>
          </p:grpSpPr>
          <p:sp>
            <p:nvSpPr>
              <p:cNvPr id="5" name="Прямоугольник 4"/>
              <p:cNvSpPr/>
              <p:nvPr/>
            </p:nvSpPr>
            <p:spPr bwMode="auto">
              <a:xfrm>
                <a:off x="4625863" y="1449959"/>
                <a:ext cx="3168247" cy="718062"/>
              </a:xfrm>
              <a:prstGeom prst="rect">
                <a:avLst/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500" b="1">
                    <a:solidFill>
                      <a:schemeClr val="bg1"/>
                    </a:solidFill>
                    <a:latin typeface="Montserrat"/>
                  </a:rPr>
                  <a:t>РОБОТЫ</a:t>
                </a: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 bwMode="auto">
              <a:xfrm>
                <a:off x="4484001" y="2383925"/>
                <a:ext cx="3310109" cy="718062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Montserrat Medium"/>
                  </a:rPr>
                  <a:t>Роботы уборщики</a:t>
                </a:r>
              </a:p>
            </p:txBody>
          </p:sp>
          <p:sp>
            <p:nvSpPr>
              <p:cNvPr id="11" name="Скругленный прямоугольник 10"/>
              <p:cNvSpPr/>
              <p:nvPr/>
            </p:nvSpPr>
            <p:spPr bwMode="auto">
              <a:xfrm>
                <a:off x="4484001" y="3202662"/>
                <a:ext cx="3310109" cy="718062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ru-RU" sz="1200">
                    <a:latin typeface="Montserrat Medium"/>
                  </a:rPr>
                  <a:t>Роботы перевозчики</a:t>
                </a:r>
                <a:endParaRPr lang="ru-RU" sz="1200">
                  <a:solidFill>
                    <a:schemeClr val="bg1"/>
                  </a:solidFill>
                  <a:latin typeface="Montserrat Medium"/>
                </a:endParaRPr>
              </a:p>
            </p:txBody>
          </p:sp>
          <p:sp>
            <p:nvSpPr>
              <p:cNvPr id="12" name="Скругленный прямоугольник 11"/>
              <p:cNvSpPr/>
              <p:nvPr/>
            </p:nvSpPr>
            <p:spPr bwMode="auto">
              <a:xfrm>
                <a:off x="4484001" y="4021398"/>
                <a:ext cx="3310109" cy="718062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en-US" sz="1200">
                    <a:solidFill>
                      <a:schemeClr val="bg1"/>
                    </a:solidFill>
                    <a:latin typeface="Montserrat Medium"/>
                  </a:rPr>
                  <a:t>AS/RS </a:t>
                </a:r>
                <a:r>
                  <a:rPr lang="ru-RU" sz="1200">
                    <a:solidFill>
                      <a:schemeClr val="bg1"/>
                    </a:solidFill>
                    <a:latin typeface="Montserrat Medium"/>
                  </a:rPr>
                  <a:t>(системы хранения)</a:t>
                </a:r>
                <a:endParaRPr/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 bwMode="auto">
              <a:xfrm>
                <a:off x="4484001" y="4840135"/>
                <a:ext cx="3310109" cy="718062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ru-RU" sz="1200">
                    <a:latin typeface="Montserrat Medium"/>
                  </a:rPr>
                  <a:t>Роботы-инспекторы / инвентаризаторы</a:t>
                </a:r>
                <a:endParaRPr lang="ru-RU" sz="1200">
                  <a:solidFill>
                    <a:schemeClr val="bg1"/>
                  </a:solidFill>
                  <a:latin typeface="Montserrat Medium"/>
                </a:endParaRPr>
              </a:p>
            </p:txBody>
          </p:sp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/>
            </p:blipFill>
            <p:spPr bwMode="auto">
              <a:xfrm>
                <a:off x="4161406" y="2383925"/>
                <a:ext cx="464458" cy="3174271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 bwMode="auto">
              <a:xfrm rot="16199999">
                <a:off x="2777671" y="3716403"/>
                <a:ext cx="32219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Montserrat Medium"/>
                  </a:rPr>
                  <a:t>Роботизация </a:t>
                </a:r>
                <a:endParaRPr/>
              </a:p>
              <a:p>
                <a:pPr algn="ctr">
                  <a:defRPr/>
                </a:pPr>
                <a:r>
                  <a:rPr lang="ru-RU" sz="1200" b="1">
                    <a:solidFill>
                      <a:schemeClr val="bg1"/>
                    </a:solidFill>
                    <a:latin typeface="Montserrat SemiBold"/>
                  </a:rPr>
                  <a:t>технологических</a:t>
                </a:r>
                <a:r>
                  <a:rPr lang="ru-RU" sz="1200">
                    <a:solidFill>
                      <a:schemeClr val="bg1"/>
                    </a:solidFill>
                    <a:latin typeface="Montserrat Medium"/>
                  </a:rPr>
                  <a:t> процессов</a:t>
                </a:r>
              </a:p>
            </p:txBody>
          </p:sp>
        </p:grpSp>
        <p:grpSp>
          <p:nvGrpSpPr>
            <p:cNvPr id="19" name="Группа 18"/>
            <p:cNvGrpSpPr/>
            <p:nvPr/>
          </p:nvGrpSpPr>
          <p:grpSpPr bwMode="auto">
            <a:xfrm>
              <a:off x="8199802" y="1934546"/>
              <a:ext cx="3633853" cy="4108239"/>
              <a:chOff x="7895738" y="1489004"/>
              <a:chExt cx="3633853" cy="4108239"/>
            </a:xfrm>
          </p:grpSpPr>
          <p:sp>
            <p:nvSpPr>
              <p:cNvPr id="21" name="Скругленный прямоугольник 20"/>
              <p:cNvSpPr/>
              <p:nvPr/>
            </p:nvSpPr>
            <p:spPr bwMode="auto">
              <a:xfrm>
                <a:off x="8195838" y="4879181"/>
                <a:ext cx="3333752" cy="718062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ru-RU" sz="1200">
                    <a:latin typeface="Montserrat Medium"/>
                  </a:rPr>
                  <a:t>Промышленные экзоскелеты</a:t>
                </a:r>
                <a:endParaRPr lang="ru-RU" sz="1200">
                  <a:solidFill>
                    <a:schemeClr val="bg1"/>
                  </a:solidFill>
                  <a:latin typeface="Montserrat Medium"/>
                </a:endParaRPr>
              </a:p>
            </p:txBody>
          </p:sp>
          <p:sp>
            <p:nvSpPr>
              <p:cNvPr id="22" name="Скругленный прямоугольник 21"/>
              <p:cNvSpPr/>
              <p:nvPr/>
            </p:nvSpPr>
            <p:spPr bwMode="auto">
              <a:xfrm>
                <a:off x="8195838" y="4060444"/>
                <a:ext cx="3333752" cy="718062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ru-RU" sz="1200">
                    <a:latin typeface="Montserrat Medium"/>
                  </a:rPr>
                  <a:t>Гобо проекторы</a:t>
                </a:r>
                <a:endParaRPr lang="ru-RU" sz="1200">
                  <a:solidFill>
                    <a:schemeClr val="bg1"/>
                  </a:solidFill>
                  <a:latin typeface="Montserrat Medium"/>
                </a:endParaRP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 bwMode="auto">
              <a:xfrm>
                <a:off x="8195838" y="3241707"/>
                <a:ext cx="3333752" cy="718062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ru-RU" sz="1200">
                    <a:latin typeface="Montserrat Medium"/>
                  </a:rPr>
                  <a:t>Промышленные сканеры, терминалы сбора данных, принтеры</a:t>
                </a:r>
                <a:endParaRPr lang="ru-RU" sz="1200">
                  <a:solidFill>
                    <a:schemeClr val="bg1"/>
                  </a:solidFill>
                  <a:latin typeface="Montserrat Medium"/>
                </a:endParaRPr>
              </a:p>
            </p:txBody>
          </p:sp>
          <p:sp>
            <p:nvSpPr>
              <p:cNvPr id="24" name="Скругленный прямоугольник 23"/>
              <p:cNvSpPr/>
              <p:nvPr/>
            </p:nvSpPr>
            <p:spPr bwMode="auto">
              <a:xfrm>
                <a:off x="8195838" y="2422970"/>
                <a:ext cx="3333752" cy="718062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ru-RU" sz="1200">
                    <a:latin typeface="Montserrat Medium"/>
                  </a:rPr>
                  <a:t>Система автоматизированного хранения и учета </a:t>
                </a:r>
                <a:br>
                  <a:rPr lang="ru-RU" sz="1200">
                    <a:latin typeface="Montserrat Medium"/>
                  </a:rPr>
                </a:br>
                <a:r>
                  <a:rPr lang="ru-RU" sz="1200">
                    <a:latin typeface="Montserrat Medium"/>
                  </a:rPr>
                  <a:t>оборудования и инвентаря</a:t>
                </a:r>
                <a:endParaRPr lang="ru-RU" sz="1200">
                  <a:solidFill>
                    <a:schemeClr val="bg1"/>
                  </a:solidFill>
                  <a:latin typeface="Montserrat Medium"/>
                </a:endParaRPr>
              </a:p>
            </p:txBody>
          </p:sp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/>
            </p:blipFill>
            <p:spPr bwMode="auto">
              <a:xfrm>
                <a:off x="7895738" y="2422970"/>
                <a:ext cx="464458" cy="3174271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 bwMode="auto">
              <a:xfrm rot="16199999">
                <a:off x="6527640" y="3755447"/>
                <a:ext cx="32219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1200" b="1">
                    <a:solidFill>
                      <a:schemeClr val="bg1"/>
                    </a:solidFill>
                    <a:latin typeface="Montserrat SemiBold"/>
                  </a:rPr>
                  <a:t>Обеспечение оборудованием </a:t>
                </a:r>
                <a:endParaRPr/>
              </a:p>
              <a:p>
                <a:pPr algn="ctr">
                  <a:defRPr/>
                </a:pPr>
                <a:r>
                  <a:rPr lang="ru-RU" sz="1200" b="1">
                    <a:solidFill>
                      <a:schemeClr val="bg1"/>
                    </a:solidFill>
                    <a:latin typeface="Montserrat SemiBold"/>
                  </a:rPr>
                  <a:t>и материалами</a:t>
                </a:r>
                <a:endParaRPr/>
              </a:p>
            </p:txBody>
          </p:sp>
          <p:sp>
            <p:nvSpPr>
              <p:cNvPr id="27" name="Прямоугольник 26"/>
              <p:cNvSpPr/>
              <p:nvPr/>
            </p:nvSpPr>
            <p:spPr bwMode="auto">
              <a:xfrm>
                <a:off x="8361343" y="1489004"/>
                <a:ext cx="3168248" cy="718062"/>
              </a:xfrm>
              <a:prstGeom prst="rect">
                <a:avLst/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500" b="1">
                    <a:solidFill>
                      <a:schemeClr val="bg1"/>
                    </a:solidFill>
                    <a:latin typeface="Montserrat"/>
                  </a:rPr>
                  <a:t>ОБОРУДОВАНИЕ</a:t>
                </a:r>
              </a:p>
            </p:txBody>
          </p:sp>
        </p:grpSp>
        <p:grpSp>
          <p:nvGrpSpPr>
            <p:cNvPr id="28" name="Группа 27"/>
            <p:cNvGrpSpPr/>
            <p:nvPr/>
          </p:nvGrpSpPr>
          <p:grpSpPr bwMode="auto">
            <a:xfrm>
              <a:off x="234837" y="1934546"/>
              <a:ext cx="3615799" cy="4126937"/>
              <a:chOff x="442837" y="1449960"/>
              <a:chExt cx="3615799" cy="4126937"/>
            </a:xfrm>
          </p:grpSpPr>
          <p:sp>
            <p:nvSpPr>
              <p:cNvPr id="29" name="Прямоугольник 28"/>
              <p:cNvSpPr/>
              <p:nvPr/>
            </p:nvSpPr>
            <p:spPr bwMode="auto">
              <a:xfrm>
                <a:off x="890390" y="1449960"/>
                <a:ext cx="3168246" cy="718063"/>
              </a:xfrm>
              <a:prstGeom prst="rect">
                <a:avLst/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500" b="1">
                    <a:solidFill>
                      <a:schemeClr val="bg1"/>
                    </a:solidFill>
                    <a:latin typeface="Montserrat"/>
                  </a:rPr>
                  <a:t>СИСТЕМЫ УПРАВЛЕНИЯ</a:t>
                </a: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 bwMode="auto">
              <a:xfrm>
                <a:off x="748528" y="2383926"/>
                <a:ext cx="3310108" cy="718063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ru-RU" sz="1200">
                    <a:latin typeface="Montserrat Medium"/>
                  </a:rPr>
                  <a:t>Управление производством и жизненным циклом продукта: </a:t>
                </a:r>
                <a:r>
                  <a:rPr lang="en" sz="1200">
                    <a:latin typeface="Montserrat Medium"/>
                  </a:rPr>
                  <a:t>PLM, PDM, MES, CAD, CAE</a:t>
                </a:r>
                <a:endParaRPr lang="ru-RU" sz="1200">
                  <a:solidFill>
                    <a:schemeClr val="bg1"/>
                  </a:solidFill>
                  <a:latin typeface="Montserrat Medium"/>
                </a:endParaRPr>
              </a:p>
            </p:txBody>
          </p:sp>
          <p:sp>
            <p:nvSpPr>
              <p:cNvPr id="31" name="Скругленный прямоугольник 30"/>
              <p:cNvSpPr/>
              <p:nvPr/>
            </p:nvSpPr>
            <p:spPr bwMode="auto">
              <a:xfrm>
                <a:off x="748528" y="3202663"/>
                <a:ext cx="3310108" cy="718063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ru-RU" sz="1200">
                    <a:latin typeface="Montserrat Medium"/>
                  </a:rPr>
                  <a:t>Управление транспортом </a:t>
                </a:r>
                <a:r>
                  <a:rPr lang="en" sz="1200">
                    <a:latin typeface="Montserrat Medium"/>
                  </a:rPr>
                  <a:t>TMS </a:t>
                </a:r>
                <a:br>
                  <a:rPr lang="en" sz="1200">
                    <a:latin typeface="Montserrat Medium"/>
                  </a:rPr>
                </a:br>
                <a:r>
                  <a:rPr lang="ru-RU" sz="1200">
                    <a:latin typeface="Montserrat Medium"/>
                  </a:rPr>
                  <a:t>и складом </a:t>
                </a:r>
                <a:r>
                  <a:rPr lang="en" sz="1200">
                    <a:latin typeface="Montserrat Medium"/>
                  </a:rPr>
                  <a:t>WMS</a:t>
                </a:r>
                <a:endParaRPr lang="ru-RU" sz="1200">
                  <a:solidFill>
                    <a:schemeClr val="bg1"/>
                  </a:solidFill>
                  <a:latin typeface="Montserrat Medium"/>
                </a:endParaRPr>
              </a:p>
            </p:txBody>
          </p:sp>
          <p:sp>
            <p:nvSpPr>
              <p:cNvPr id="32" name="Скругленный прямоугольник 31"/>
              <p:cNvSpPr/>
              <p:nvPr/>
            </p:nvSpPr>
            <p:spPr bwMode="auto">
              <a:xfrm>
                <a:off x="748528" y="4021399"/>
                <a:ext cx="3310108" cy="718063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ru-RU" sz="1200">
                    <a:latin typeface="Montserrat Medium"/>
                  </a:rPr>
                  <a:t>Управление роботизированными </a:t>
                </a:r>
                <a:br>
                  <a:rPr lang="ru-RU" sz="1200">
                    <a:latin typeface="Montserrat Medium"/>
                  </a:rPr>
                </a:br>
                <a:r>
                  <a:rPr lang="ru-RU" sz="1200">
                    <a:latin typeface="Montserrat Medium"/>
                  </a:rPr>
                  <a:t>системами </a:t>
                </a:r>
                <a:r>
                  <a:rPr lang="en" sz="1200">
                    <a:latin typeface="Montserrat Medium"/>
                  </a:rPr>
                  <a:t>RMS</a:t>
                </a:r>
                <a:endParaRPr lang="ru-RU" sz="1200">
                  <a:solidFill>
                    <a:schemeClr val="bg1"/>
                  </a:solidFill>
                  <a:latin typeface="Montserrat Medium"/>
                </a:endParaRPr>
              </a:p>
            </p:txBody>
          </p:sp>
          <p:sp>
            <p:nvSpPr>
              <p:cNvPr id="33" name="Скругленный прямоугольник 32"/>
              <p:cNvSpPr/>
              <p:nvPr/>
            </p:nvSpPr>
            <p:spPr bwMode="auto">
              <a:xfrm>
                <a:off x="748528" y="4840137"/>
                <a:ext cx="3310108" cy="718063"/>
              </a:xfrm>
              <a:prstGeom prst="roundRect">
                <a:avLst>
                  <a:gd name="adj" fmla="val 11599"/>
                </a:avLst>
              </a:prstGeom>
              <a:noFill/>
              <a:ln w="3175">
                <a:solidFill>
                  <a:srgbClr val="00AD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975" algn="l">
                  <a:defRPr/>
                </a:pPr>
                <a:r>
                  <a:rPr lang="ru-RU" sz="1200">
                    <a:latin typeface="Montserrat Medium"/>
                  </a:rPr>
                  <a:t>Системы прогнозной аналитики поломок оборудования </a:t>
                </a:r>
                <a:br>
                  <a:rPr lang="ru-RU" sz="1200">
                    <a:latin typeface="Montserrat Medium"/>
                  </a:rPr>
                </a:br>
                <a:r>
                  <a:rPr lang="ru-RU" sz="1200">
                    <a:latin typeface="Montserrat Medium"/>
                  </a:rPr>
                  <a:t>с элементами ИИ</a:t>
                </a:r>
                <a:endParaRPr lang="ru-RU" sz="1200">
                  <a:solidFill>
                    <a:schemeClr val="bg1"/>
                  </a:solidFill>
                  <a:latin typeface="Montserrat Medium"/>
                </a:endParaRPr>
              </a:p>
            </p:txBody>
          </p: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/>
            </p:blipFill>
            <p:spPr bwMode="auto">
              <a:xfrm>
                <a:off x="442837" y="2383926"/>
                <a:ext cx="461667" cy="3174271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 bwMode="auto">
              <a:xfrm rot="16199999">
                <a:off x="-913467" y="3758928"/>
                <a:ext cx="31742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Montserrat Medium"/>
                  </a:rPr>
                  <a:t>Автоматизация </a:t>
                </a:r>
                <a:br>
                  <a:rPr lang="ru-RU" sz="1200">
                    <a:solidFill>
                      <a:schemeClr val="bg1"/>
                    </a:solidFill>
                    <a:latin typeface="Montserrat Medium"/>
                  </a:rPr>
                </a:br>
                <a:r>
                  <a:rPr lang="ru-RU" sz="1200">
                    <a:solidFill>
                      <a:schemeClr val="bg1"/>
                    </a:solidFill>
                    <a:latin typeface="Montserrat Medium"/>
                  </a:rPr>
                  <a:t>производственных процессов </a:t>
                </a: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0" y="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rcRect r="9224"/>
          <a:stretch/>
        </p:blipFill>
        <p:spPr bwMode="auto">
          <a:xfrm>
            <a:off x="1440679" y="2750161"/>
            <a:ext cx="5368522" cy="32221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695323" y="1031977"/>
            <a:ext cx="924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О компании </a:t>
            </a:r>
            <a:r>
              <a:rPr lang="en" sz="2800" b="1">
                <a:solidFill>
                  <a:schemeClr val="bg1"/>
                </a:solidFill>
                <a:latin typeface="Montserrat SemiBold"/>
              </a:rPr>
              <a:t>UMSERV </a:t>
            </a:r>
            <a:r>
              <a:rPr lang="ru-RU" sz="2800" b="1">
                <a:solidFill>
                  <a:schemeClr val="bg1"/>
                </a:solidFill>
                <a:latin typeface="Montserrat SemiBold"/>
              </a:rPr>
              <a:t>–</a:t>
            </a:r>
            <a:r>
              <a:rPr lang="en" sz="28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ru-RU" sz="2800" b="1">
                <a:solidFill>
                  <a:schemeClr val="bg1"/>
                </a:solidFill>
                <a:latin typeface="Montserrat SemiBold"/>
              </a:rPr>
              <a:t>кто мы? </a:t>
            </a:r>
            <a:endParaRPr sz="2800" b="1">
              <a:latin typeface="Montserrat SemiBold"/>
            </a:endParaRPr>
          </a:p>
        </p:txBody>
      </p:sp>
      <p:grpSp>
        <p:nvGrpSpPr>
          <p:cNvPr id="16" name="Группа 15"/>
          <p:cNvGrpSpPr/>
          <p:nvPr/>
        </p:nvGrpSpPr>
        <p:grpSpPr bwMode="auto">
          <a:xfrm>
            <a:off x="7100812" y="2754526"/>
            <a:ext cx="3195148" cy="540276"/>
            <a:chOff x="7204986" y="2471500"/>
            <a:chExt cx="3195148" cy="540276"/>
          </a:xfrm>
        </p:grpSpPr>
        <p:sp>
          <p:nvSpPr>
            <p:cNvPr id="17" name="TextBox 16"/>
            <p:cNvSpPr txBox="1"/>
            <p:nvPr/>
          </p:nvSpPr>
          <p:spPr bwMode="auto">
            <a:xfrm>
              <a:off x="7204986" y="2471500"/>
              <a:ext cx="1247609" cy="540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900" b="1">
                  <a:solidFill>
                    <a:srgbClr val="00ADB5"/>
                  </a:solidFill>
                  <a:latin typeface="Montserrat SemiBold"/>
                </a:rPr>
                <a:t>150+</a:t>
              </a:r>
              <a:endParaRPr/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8526943" y="2510806"/>
              <a:ext cx="18731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сотрудников </a:t>
              </a:r>
              <a:br>
                <a:rPr lang="ru-RU" sz="1200">
                  <a:solidFill>
                    <a:schemeClr val="bg1"/>
                  </a:solidFill>
                  <a:latin typeface="Montserrat"/>
                </a:rPr>
              </a:br>
              <a:r>
                <a:rPr lang="ru-RU" sz="1200">
                  <a:solidFill>
                    <a:schemeClr val="bg1"/>
                  </a:solidFill>
                  <a:latin typeface="Montserrat"/>
                </a:rPr>
                <a:t>в группе компаний</a:t>
              </a:r>
              <a:endParaRPr/>
            </a:p>
          </p:txBody>
        </p:sp>
      </p:grpSp>
      <p:cxnSp>
        <p:nvCxnSpPr>
          <p:cNvPr id="19" name="Прямая соединительная линия 18"/>
          <p:cNvCxnSpPr>
            <a:cxnSpLocks/>
          </p:cNvCxnSpPr>
          <p:nvPr/>
        </p:nvCxnSpPr>
        <p:spPr bwMode="auto">
          <a:xfrm>
            <a:off x="7100812" y="3463639"/>
            <a:ext cx="4359094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 bwMode="auto">
          <a:xfrm>
            <a:off x="7100812" y="3632475"/>
            <a:ext cx="4536964" cy="540276"/>
            <a:chOff x="7204986" y="3349448"/>
            <a:chExt cx="4536964" cy="540276"/>
          </a:xfrm>
        </p:grpSpPr>
        <p:sp>
          <p:nvSpPr>
            <p:cNvPr id="21" name="TextBox 20"/>
            <p:cNvSpPr txBox="1"/>
            <p:nvPr/>
          </p:nvSpPr>
          <p:spPr bwMode="auto">
            <a:xfrm>
              <a:off x="7204986" y="3349448"/>
              <a:ext cx="1247609" cy="540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900" b="1">
                  <a:solidFill>
                    <a:srgbClr val="00ADB5"/>
                  </a:solidFill>
                  <a:latin typeface="Montserrat SemiBold"/>
                </a:rPr>
                <a:t>350+</a:t>
              </a:r>
              <a:endParaRPr/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8526942" y="3388754"/>
              <a:ext cx="32150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корпоративных заказчиков, </a:t>
              </a:r>
              <a:endParaRPr/>
            </a:p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в том числе крупный ритейл сети РФ</a:t>
              </a:r>
              <a:endParaRPr/>
            </a:p>
          </p:txBody>
        </p:sp>
      </p:grpSp>
      <p:cxnSp>
        <p:nvCxnSpPr>
          <p:cNvPr id="23" name="Прямая соединительная линия 22"/>
          <p:cNvCxnSpPr>
            <a:cxnSpLocks/>
          </p:cNvCxnSpPr>
          <p:nvPr/>
        </p:nvCxnSpPr>
        <p:spPr bwMode="auto">
          <a:xfrm>
            <a:off x="7100812" y="4341587"/>
            <a:ext cx="4359094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/>
          <p:cNvGrpSpPr/>
          <p:nvPr/>
        </p:nvGrpSpPr>
        <p:grpSpPr bwMode="auto">
          <a:xfrm>
            <a:off x="7100812" y="4510423"/>
            <a:ext cx="4536964" cy="540276"/>
            <a:chOff x="7204986" y="4227395"/>
            <a:chExt cx="4536964" cy="540276"/>
          </a:xfrm>
        </p:grpSpPr>
        <p:sp>
          <p:nvSpPr>
            <p:cNvPr id="25" name="TextBox 24"/>
            <p:cNvSpPr txBox="1"/>
            <p:nvPr/>
          </p:nvSpPr>
          <p:spPr bwMode="auto">
            <a:xfrm>
              <a:off x="7204986" y="4227395"/>
              <a:ext cx="1247609" cy="540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900" b="1">
                  <a:solidFill>
                    <a:srgbClr val="00ADB5"/>
                  </a:solidFill>
                  <a:latin typeface="Montserrat SemiBold"/>
                </a:rPr>
                <a:t>600+</a:t>
              </a:r>
              <a:endParaRPr/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8526942" y="4359034"/>
              <a:ext cx="321500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заявок / мес выездного сервиса </a:t>
              </a:r>
              <a:endParaRPr/>
            </a:p>
          </p:txBody>
        </p:sp>
      </p:grpSp>
      <p:cxnSp>
        <p:nvCxnSpPr>
          <p:cNvPr id="27" name="Прямая соединительная линия 26"/>
          <p:cNvCxnSpPr>
            <a:cxnSpLocks/>
          </p:cNvCxnSpPr>
          <p:nvPr/>
        </p:nvCxnSpPr>
        <p:spPr bwMode="auto">
          <a:xfrm>
            <a:off x="7100812" y="5219535"/>
            <a:ext cx="4359094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 bwMode="auto">
          <a:xfrm>
            <a:off x="732094" y="2611538"/>
            <a:ext cx="955849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50" b="1">
                <a:solidFill>
                  <a:schemeClr val="bg1"/>
                </a:solidFill>
                <a:latin typeface="Montserrat SemiBold"/>
              </a:rPr>
              <a:t>3 млрд</a:t>
            </a:r>
            <a:endParaRPr/>
          </a:p>
        </p:txBody>
      </p:sp>
      <p:sp>
        <p:nvSpPr>
          <p:cNvPr id="29" name="TextBox 28"/>
          <p:cNvSpPr txBox="1"/>
          <p:nvPr/>
        </p:nvSpPr>
        <p:spPr bwMode="auto">
          <a:xfrm>
            <a:off x="732094" y="4039708"/>
            <a:ext cx="955849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680 млн</a:t>
            </a:r>
            <a:endParaRPr/>
          </a:p>
        </p:txBody>
      </p:sp>
      <p:sp>
        <p:nvSpPr>
          <p:cNvPr id="30" name="TextBox 29"/>
          <p:cNvSpPr txBox="1"/>
          <p:nvPr/>
        </p:nvSpPr>
        <p:spPr bwMode="auto">
          <a:xfrm>
            <a:off x="732094" y="5101032"/>
            <a:ext cx="955849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180 млн</a:t>
            </a:r>
            <a:endParaRPr/>
          </a:p>
        </p:txBody>
      </p:sp>
      <p:sp>
        <p:nvSpPr>
          <p:cNvPr id="31" name="TextBox 30"/>
          <p:cNvSpPr txBox="1"/>
          <p:nvPr/>
        </p:nvSpPr>
        <p:spPr bwMode="auto">
          <a:xfrm>
            <a:off x="732094" y="5667077"/>
            <a:ext cx="955849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13 млн</a:t>
            </a:r>
            <a:endParaRPr/>
          </a:p>
        </p:txBody>
      </p:sp>
      <p:sp>
        <p:nvSpPr>
          <p:cNvPr id="32" name="TextBox 31"/>
          <p:cNvSpPr txBox="1"/>
          <p:nvPr/>
        </p:nvSpPr>
        <p:spPr bwMode="auto">
          <a:xfrm>
            <a:off x="1436829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2013</a:t>
            </a:r>
            <a:endParaRPr/>
          </a:p>
        </p:txBody>
      </p:sp>
      <p:sp>
        <p:nvSpPr>
          <p:cNvPr id="33" name="TextBox 32"/>
          <p:cNvSpPr txBox="1"/>
          <p:nvPr/>
        </p:nvSpPr>
        <p:spPr bwMode="auto">
          <a:xfrm>
            <a:off x="2164534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2014</a:t>
            </a: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3111860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2016</a:t>
            </a:r>
            <a:endParaRPr/>
          </a:p>
        </p:txBody>
      </p:sp>
      <p:sp>
        <p:nvSpPr>
          <p:cNvPr id="35" name="TextBox 34"/>
          <p:cNvSpPr txBox="1"/>
          <p:nvPr/>
        </p:nvSpPr>
        <p:spPr bwMode="auto">
          <a:xfrm>
            <a:off x="4059052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2018</a:t>
            </a:r>
            <a:endParaRPr/>
          </a:p>
        </p:txBody>
      </p:sp>
      <p:sp>
        <p:nvSpPr>
          <p:cNvPr id="36" name="TextBox 35"/>
          <p:cNvSpPr txBox="1"/>
          <p:nvPr/>
        </p:nvSpPr>
        <p:spPr bwMode="auto">
          <a:xfrm>
            <a:off x="5006311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2020</a:t>
            </a:r>
            <a:endParaRPr/>
          </a:p>
        </p:txBody>
      </p:sp>
      <p:sp>
        <p:nvSpPr>
          <p:cNvPr id="37" name="TextBox 36"/>
          <p:cNvSpPr txBox="1"/>
          <p:nvPr/>
        </p:nvSpPr>
        <p:spPr bwMode="auto">
          <a:xfrm>
            <a:off x="6009815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2025</a:t>
            </a:r>
            <a:endParaRPr/>
          </a:p>
        </p:txBody>
      </p:sp>
      <p:grpSp>
        <p:nvGrpSpPr>
          <p:cNvPr id="38" name="Группа 37"/>
          <p:cNvGrpSpPr/>
          <p:nvPr/>
        </p:nvGrpSpPr>
        <p:grpSpPr bwMode="auto">
          <a:xfrm>
            <a:off x="1504557" y="5249439"/>
            <a:ext cx="1341337" cy="555952"/>
            <a:chOff x="1648500" y="8023570"/>
            <a:chExt cx="2211964" cy="916806"/>
          </a:xfrm>
        </p:grpSpPr>
        <p:cxnSp>
          <p:nvCxnSpPr>
            <p:cNvPr id="39" name="Прямая соединительная линия 38"/>
            <p:cNvCxnSpPr>
              <a:cxnSpLocks/>
            </p:cNvCxnSpPr>
            <p:nvPr/>
          </p:nvCxnSpPr>
          <p:spPr bwMode="auto">
            <a:xfrm>
              <a:off x="3422650" y="8494929"/>
              <a:ext cx="0" cy="445447"/>
            </a:xfrm>
            <a:prstGeom prst="line">
              <a:avLst/>
            </a:prstGeom>
            <a:ln w="19050" cap="rnd">
              <a:solidFill>
                <a:srgbClr val="00ADB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Группа 39"/>
            <p:cNvGrpSpPr/>
            <p:nvPr/>
          </p:nvGrpSpPr>
          <p:grpSpPr bwMode="auto">
            <a:xfrm>
              <a:off x="1648500" y="8023570"/>
              <a:ext cx="2211964" cy="602905"/>
              <a:chOff x="1648500" y="8023570"/>
              <a:chExt cx="2211964" cy="602905"/>
            </a:xfrm>
          </p:grpSpPr>
          <p:sp>
            <p:nvSpPr>
              <p:cNvPr id="41" name="Скругленный прямоугольник 40"/>
              <p:cNvSpPr/>
              <p:nvPr/>
            </p:nvSpPr>
            <p:spPr bwMode="auto">
              <a:xfrm>
                <a:off x="1648500" y="8023570"/>
                <a:ext cx="2211964" cy="602905"/>
              </a:xfrm>
              <a:prstGeom prst="roundRect">
                <a:avLst>
                  <a:gd name="adj" fmla="val 22986"/>
                </a:avLst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1338">
                  <a:defRPr/>
                </a:pPr>
                <a:r>
                  <a:rPr lang="ru-RU" sz="1000">
                    <a:solidFill>
                      <a:srgbClr val="222831"/>
                    </a:solidFill>
                    <a:latin typeface="Montserrat Medium"/>
                  </a:rPr>
                  <a:t>Сервис</a:t>
                </a:r>
                <a:endParaRPr/>
              </a:p>
            </p:txBody>
          </p:sp>
          <p:sp>
            <p:nvSpPr>
              <p:cNvPr id="42" name="Скругленный прямоугольник 41"/>
              <p:cNvSpPr/>
              <p:nvPr/>
            </p:nvSpPr>
            <p:spPr bwMode="auto">
              <a:xfrm>
                <a:off x="1648502" y="8023570"/>
                <a:ext cx="9359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000">
                    <a:latin typeface="Montserrat Medium"/>
                  </a:rPr>
                  <a:t>2014</a:t>
                </a:r>
                <a:endParaRPr/>
              </a:p>
            </p:txBody>
          </p:sp>
        </p:grpSp>
      </p:grpSp>
      <p:grpSp>
        <p:nvGrpSpPr>
          <p:cNvPr id="43" name="Группа 42"/>
          <p:cNvGrpSpPr/>
          <p:nvPr/>
        </p:nvGrpSpPr>
        <p:grpSpPr bwMode="auto">
          <a:xfrm>
            <a:off x="2718961" y="4741154"/>
            <a:ext cx="1064679" cy="794118"/>
            <a:chOff x="3651140" y="7185370"/>
            <a:chExt cx="1755735" cy="1309559"/>
          </a:xfrm>
        </p:grpSpPr>
        <p:cxnSp>
          <p:nvCxnSpPr>
            <p:cNvPr id="44" name="Прямая соединительная линия 43"/>
            <p:cNvCxnSpPr>
              <a:cxnSpLocks/>
            </p:cNvCxnSpPr>
            <p:nvPr/>
          </p:nvCxnSpPr>
          <p:spPr bwMode="auto">
            <a:xfrm>
              <a:off x="5022850" y="7723828"/>
              <a:ext cx="0" cy="771101"/>
            </a:xfrm>
            <a:prstGeom prst="line">
              <a:avLst/>
            </a:prstGeom>
            <a:ln w="19050" cap="rnd">
              <a:solidFill>
                <a:srgbClr val="00ADB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Группа 44"/>
            <p:cNvGrpSpPr/>
            <p:nvPr/>
          </p:nvGrpSpPr>
          <p:grpSpPr bwMode="auto">
            <a:xfrm>
              <a:off x="3651140" y="7185370"/>
              <a:ext cx="1755735" cy="602905"/>
              <a:chOff x="3422650" y="7026275"/>
              <a:chExt cx="1755735" cy="602905"/>
            </a:xfrm>
          </p:grpSpPr>
          <p:sp>
            <p:nvSpPr>
              <p:cNvPr id="46" name="Скругленный прямоугольник 45"/>
              <p:cNvSpPr/>
              <p:nvPr/>
            </p:nvSpPr>
            <p:spPr bwMode="auto">
              <a:xfrm>
                <a:off x="3422650" y="7026275"/>
                <a:ext cx="1755735" cy="602905"/>
              </a:xfrm>
              <a:prstGeom prst="roundRect">
                <a:avLst>
                  <a:gd name="adj" fmla="val 22986"/>
                </a:avLst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1338">
                  <a:defRPr/>
                </a:pPr>
                <a:r>
                  <a:rPr lang="ru-RU" sz="1000">
                    <a:solidFill>
                      <a:srgbClr val="222831"/>
                    </a:solidFill>
                    <a:latin typeface="Montserrat Medium"/>
                  </a:rPr>
                  <a:t>ТиС</a:t>
                </a:r>
                <a:endParaRPr/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 bwMode="auto">
              <a:xfrm>
                <a:off x="3422650" y="7026275"/>
                <a:ext cx="9359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000">
                    <a:latin typeface="Montserrat Medium"/>
                  </a:rPr>
                  <a:t>2016</a:t>
                </a:r>
                <a:endParaRPr/>
              </a:p>
            </p:txBody>
          </p:sp>
        </p:grpSp>
      </p:grpSp>
      <p:grpSp>
        <p:nvGrpSpPr>
          <p:cNvPr id="48" name="Группа 47"/>
          <p:cNvGrpSpPr/>
          <p:nvPr/>
        </p:nvGrpSpPr>
        <p:grpSpPr bwMode="auto">
          <a:xfrm>
            <a:off x="3643115" y="4186661"/>
            <a:ext cx="1016637" cy="1156653"/>
            <a:chOff x="5175140" y="6270970"/>
            <a:chExt cx="1676510" cy="1907406"/>
          </a:xfrm>
        </p:grpSpPr>
        <p:cxnSp>
          <p:nvCxnSpPr>
            <p:cNvPr id="49" name="Прямая соединительная линия 48"/>
            <p:cNvCxnSpPr>
              <a:cxnSpLocks/>
            </p:cNvCxnSpPr>
            <p:nvPr/>
          </p:nvCxnSpPr>
          <p:spPr bwMode="auto">
            <a:xfrm>
              <a:off x="6540754" y="6813176"/>
              <a:ext cx="0" cy="1365200"/>
            </a:xfrm>
            <a:prstGeom prst="line">
              <a:avLst/>
            </a:prstGeom>
            <a:ln w="19050" cap="rnd">
              <a:solidFill>
                <a:srgbClr val="00ADB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/>
            <p:cNvGrpSpPr/>
            <p:nvPr/>
          </p:nvGrpSpPr>
          <p:grpSpPr bwMode="auto">
            <a:xfrm>
              <a:off x="5175140" y="6270970"/>
              <a:ext cx="1676510" cy="602905"/>
              <a:chOff x="5175140" y="6188075"/>
              <a:chExt cx="1676510" cy="602905"/>
            </a:xfrm>
          </p:grpSpPr>
          <p:sp>
            <p:nvSpPr>
              <p:cNvPr id="51" name="Скругленный прямоугольник 50"/>
              <p:cNvSpPr/>
              <p:nvPr/>
            </p:nvSpPr>
            <p:spPr bwMode="auto">
              <a:xfrm>
                <a:off x="5175140" y="6188075"/>
                <a:ext cx="1676510" cy="602905"/>
              </a:xfrm>
              <a:prstGeom prst="roundRect">
                <a:avLst>
                  <a:gd name="adj" fmla="val 22986"/>
                </a:avLst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1338">
                  <a:defRPr/>
                </a:pPr>
                <a:r>
                  <a:rPr lang="en-US" sz="1000">
                    <a:solidFill>
                      <a:srgbClr val="222831"/>
                    </a:solidFill>
                    <a:latin typeface="Montserrat Medium"/>
                  </a:rPr>
                  <a:t>IT</a:t>
                </a:r>
                <a:endParaRPr lang="ru-RU" sz="1000">
                  <a:solidFill>
                    <a:srgbClr val="222831"/>
                  </a:solidFill>
                  <a:latin typeface="Montserrat Medium"/>
                </a:endParaRPr>
              </a:p>
            </p:txBody>
          </p:sp>
          <p:sp>
            <p:nvSpPr>
              <p:cNvPr id="52" name="Скругленный прямоугольник 51"/>
              <p:cNvSpPr/>
              <p:nvPr/>
            </p:nvSpPr>
            <p:spPr bwMode="auto">
              <a:xfrm>
                <a:off x="5175140" y="6188075"/>
                <a:ext cx="9359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000">
                    <a:latin typeface="Montserrat Medium"/>
                  </a:rPr>
                  <a:t>2018</a:t>
                </a:r>
                <a:endParaRPr/>
              </a:p>
            </p:txBody>
          </p:sp>
        </p:grpSp>
      </p:grpSp>
      <p:grpSp>
        <p:nvGrpSpPr>
          <p:cNvPr id="53" name="Группа 52"/>
          <p:cNvGrpSpPr/>
          <p:nvPr/>
        </p:nvGrpSpPr>
        <p:grpSpPr bwMode="auto">
          <a:xfrm>
            <a:off x="4012845" y="3630138"/>
            <a:ext cx="1630790" cy="1147593"/>
            <a:chOff x="5784850" y="5353222"/>
            <a:chExt cx="2689294" cy="1892466"/>
          </a:xfrm>
        </p:grpSpPr>
        <p:cxnSp>
          <p:nvCxnSpPr>
            <p:cNvPr id="54" name="Прямая соединительная линия 53"/>
            <p:cNvCxnSpPr>
              <a:cxnSpLocks/>
            </p:cNvCxnSpPr>
            <p:nvPr/>
          </p:nvCxnSpPr>
          <p:spPr bwMode="auto">
            <a:xfrm>
              <a:off x="8086090" y="5880488"/>
              <a:ext cx="0" cy="1365200"/>
            </a:xfrm>
            <a:prstGeom prst="line">
              <a:avLst/>
            </a:prstGeom>
            <a:ln w="19050" cap="rnd">
              <a:solidFill>
                <a:srgbClr val="00ADB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Группа 54"/>
            <p:cNvGrpSpPr/>
            <p:nvPr/>
          </p:nvGrpSpPr>
          <p:grpSpPr bwMode="auto">
            <a:xfrm>
              <a:off x="5784850" y="5353222"/>
              <a:ext cx="2689294" cy="602905"/>
              <a:chOff x="1648502" y="8023570"/>
              <a:chExt cx="2689294" cy="602905"/>
            </a:xfrm>
          </p:grpSpPr>
          <p:sp>
            <p:nvSpPr>
              <p:cNvPr id="56" name="Скругленный прямоугольник 55"/>
              <p:cNvSpPr/>
              <p:nvPr/>
            </p:nvSpPr>
            <p:spPr bwMode="auto">
              <a:xfrm>
                <a:off x="1648502" y="8023570"/>
                <a:ext cx="2689294" cy="602905"/>
              </a:xfrm>
              <a:prstGeom prst="roundRect">
                <a:avLst>
                  <a:gd name="adj" fmla="val 22986"/>
                </a:avLst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1338">
                  <a:defRPr/>
                </a:pPr>
                <a:r>
                  <a:rPr lang="ru-RU" sz="1000">
                    <a:solidFill>
                      <a:srgbClr val="222831"/>
                    </a:solidFill>
                    <a:latin typeface="Montserrat Medium"/>
                  </a:rPr>
                  <a:t>Системы управления</a:t>
                </a:r>
                <a:endParaRPr/>
              </a:p>
            </p:txBody>
          </p:sp>
          <p:sp>
            <p:nvSpPr>
              <p:cNvPr id="57" name="Скругленный прямоугольник 56"/>
              <p:cNvSpPr/>
              <p:nvPr/>
            </p:nvSpPr>
            <p:spPr bwMode="auto">
              <a:xfrm>
                <a:off x="1648502" y="8023570"/>
                <a:ext cx="9359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1000">
                    <a:latin typeface="Montserrat Medium"/>
                  </a:rPr>
                  <a:t>2020</a:t>
                </a:r>
                <a:endParaRPr lang="ru-RU" sz="1000">
                  <a:latin typeface="Montserrat Medium"/>
                </a:endParaRPr>
              </a:p>
            </p:txBody>
          </p:sp>
        </p:grpSp>
      </p:grpSp>
      <p:grpSp>
        <p:nvGrpSpPr>
          <p:cNvPr id="58" name="Группа 57"/>
          <p:cNvGrpSpPr/>
          <p:nvPr/>
        </p:nvGrpSpPr>
        <p:grpSpPr bwMode="auto">
          <a:xfrm>
            <a:off x="5293593" y="2130625"/>
            <a:ext cx="1306883" cy="528943"/>
            <a:chOff x="8811300" y="2880413"/>
            <a:chExt cx="2155148" cy="872267"/>
          </a:xfrm>
        </p:grpSpPr>
        <p:cxnSp>
          <p:nvCxnSpPr>
            <p:cNvPr id="59" name="Прямая соединительная линия 58"/>
            <p:cNvCxnSpPr>
              <a:cxnSpLocks/>
            </p:cNvCxnSpPr>
            <p:nvPr/>
          </p:nvCxnSpPr>
          <p:spPr bwMode="auto">
            <a:xfrm>
              <a:off x="10682986" y="3292475"/>
              <a:ext cx="0" cy="460205"/>
            </a:xfrm>
            <a:prstGeom prst="line">
              <a:avLst/>
            </a:prstGeom>
            <a:ln w="19050" cap="rnd">
              <a:solidFill>
                <a:srgbClr val="00ADB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Группа 59"/>
            <p:cNvGrpSpPr/>
            <p:nvPr/>
          </p:nvGrpSpPr>
          <p:grpSpPr bwMode="auto">
            <a:xfrm>
              <a:off x="8811300" y="2880413"/>
              <a:ext cx="2155148" cy="602905"/>
              <a:chOff x="1648500" y="8023570"/>
              <a:chExt cx="2155148" cy="602905"/>
            </a:xfrm>
          </p:grpSpPr>
          <p:sp>
            <p:nvSpPr>
              <p:cNvPr id="61" name="Скругленный прямоугольник 60"/>
              <p:cNvSpPr/>
              <p:nvPr/>
            </p:nvSpPr>
            <p:spPr bwMode="auto">
              <a:xfrm>
                <a:off x="1648500" y="8023570"/>
                <a:ext cx="21551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1338">
                  <a:defRPr/>
                </a:pPr>
                <a:r>
                  <a:rPr lang="ru-RU" sz="1000">
                    <a:solidFill>
                      <a:srgbClr val="222831"/>
                    </a:solidFill>
                    <a:latin typeface="Montserrat Medium"/>
                  </a:rPr>
                  <a:t>Роботы</a:t>
                </a:r>
                <a:endParaRPr/>
              </a:p>
            </p:txBody>
          </p:sp>
          <p:sp>
            <p:nvSpPr>
              <p:cNvPr id="62" name="Скругленный прямоугольник 61"/>
              <p:cNvSpPr/>
              <p:nvPr/>
            </p:nvSpPr>
            <p:spPr bwMode="auto">
              <a:xfrm>
                <a:off x="1648501" y="8023570"/>
                <a:ext cx="9359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1000">
                    <a:latin typeface="Montserrat Medium"/>
                  </a:rPr>
                  <a:t>202</a:t>
                </a:r>
                <a:r>
                  <a:rPr lang="ru-RU" sz="1000">
                    <a:latin typeface="Montserrat Medium"/>
                  </a:rPr>
                  <a:t>5</a:t>
                </a:r>
                <a:endParaRPr/>
              </a:p>
            </p:txBody>
          </p:sp>
        </p:grpSp>
      </p:grpSp>
      <p:sp>
        <p:nvSpPr>
          <p:cNvPr id="63" name="TextBox 62"/>
          <p:cNvSpPr txBox="1"/>
          <p:nvPr/>
        </p:nvSpPr>
        <p:spPr bwMode="auto">
          <a:xfrm>
            <a:off x="695323" y="1580955"/>
            <a:ext cx="924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  <a:latin typeface="Montserrat Medium"/>
              </a:rPr>
              <a:t>Интегратор полного цикла</a:t>
            </a:r>
            <a:endParaRPr sz="2400"/>
          </a:p>
        </p:txBody>
      </p:sp>
      <p:grpSp>
        <p:nvGrpSpPr>
          <p:cNvPr id="64" name="Группа 63"/>
          <p:cNvGrpSpPr/>
          <p:nvPr/>
        </p:nvGrpSpPr>
        <p:grpSpPr bwMode="auto">
          <a:xfrm>
            <a:off x="7100812" y="5388369"/>
            <a:ext cx="4954300" cy="540276"/>
            <a:chOff x="7204986" y="5105342"/>
            <a:chExt cx="4954300" cy="540276"/>
          </a:xfrm>
        </p:grpSpPr>
        <p:sp>
          <p:nvSpPr>
            <p:cNvPr id="65" name="TextBox 64"/>
            <p:cNvSpPr txBox="1"/>
            <p:nvPr/>
          </p:nvSpPr>
          <p:spPr bwMode="auto">
            <a:xfrm>
              <a:off x="7204986" y="5105342"/>
              <a:ext cx="1510638" cy="540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900" b="1">
                  <a:solidFill>
                    <a:srgbClr val="00ADB5"/>
                  </a:solidFill>
                  <a:latin typeface="Montserrat SemiBold"/>
                </a:rPr>
                <a:t>6000+</a:t>
              </a:r>
              <a:endParaRPr/>
            </a:p>
          </p:txBody>
        </p:sp>
        <p:sp>
          <p:nvSpPr>
            <p:cNvPr id="66" name="TextBox 65"/>
            <p:cNvSpPr txBox="1"/>
            <p:nvPr/>
          </p:nvSpPr>
          <p:spPr bwMode="auto">
            <a:xfrm>
              <a:off x="8526942" y="5144648"/>
              <a:ext cx="363234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единиц оборудования / мес</a:t>
              </a:r>
              <a:endParaRPr/>
            </a:p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ремонтирует стационарный сервис</a:t>
              </a:r>
              <a:endParaRPr/>
            </a:p>
          </p:txBody>
        </p:sp>
      </p:grpSp>
      <p:sp>
        <p:nvSpPr>
          <p:cNvPr id="67" name="Прямоугольник 66"/>
          <p:cNvSpPr/>
          <p:nvPr/>
        </p:nvSpPr>
        <p:spPr bwMode="auto">
          <a:xfrm>
            <a:off x="2232365" y="5872376"/>
            <a:ext cx="371117" cy="99672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50"/>
          </a:p>
        </p:txBody>
      </p:sp>
      <p:sp>
        <p:nvSpPr>
          <p:cNvPr id="68" name="Прямоугольник 67"/>
          <p:cNvSpPr/>
          <p:nvPr/>
        </p:nvSpPr>
        <p:spPr bwMode="auto">
          <a:xfrm>
            <a:off x="3179649" y="5625865"/>
            <a:ext cx="371117" cy="346183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50"/>
          </a:p>
        </p:txBody>
      </p:sp>
      <p:sp>
        <p:nvSpPr>
          <p:cNvPr id="69" name="Прямоугольник 68"/>
          <p:cNvSpPr/>
          <p:nvPr/>
        </p:nvSpPr>
        <p:spPr bwMode="auto">
          <a:xfrm>
            <a:off x="4117394" y="5432240"/>
            <a:ext cx="371117" cy="539808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50"/>
          </a:p>
        </p:txBody>
      </p:sp>
      <p:sp>
        <p:nvSpPr>
          <p:cNvPr id="70" name="Прямоугольник 69"/>
          <p:cNvSpPr/>
          <p:nvPr/>
        </p:nvSpPr>
        <p:spPr bwMode="auto">
          <a:xfrm>
            <a:off x="5055140" y="4861606"/>
            <a:ext cx="371117" cy="1110443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50"/>
          </a:p>
        </p:txBody>
      </p:sp>
      <p:sp>
        <p:nvSpPr>
          <p:cNvPr id="71" name="Прямоугольник 70"/>
          <p:cNvSpPr/>
          <p:nvPr/>
        </p:nvSpPr>
        <p:spPr bwMode="auto">
          <a:xfrm>
            <a:off x="6066847" y="2749877"/>
            <a:ext cx="371117" cy="3222171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50"/>
          </a:p>
        </p:txBody>
      </p:sp>
      <p:cxnSp>
        <p:nvCxnSpPr>
          <p:cNvPr id="72" name="Прямая соединительная линия 71"/>
          <p:cNvCxnSpPr>
            <a:cxnSpLocks/>
          </p:cNvCxnSpPr>
          <p:nvPr/>
        </p:nvCxnSpPr>
        <p:spPr bwMode="auto">
          <a:xfrm>
            <a:off x="0" y="525840"/>
            <a:ext cx="12192000" cy="0"/>
          </a:xfrm>
          <a:prstGeom prst="line">
            <a:avLst/>
          </a:prstGeom>
          <a:ln>
            <a:solidFill>
              <a:srgbClr val="5F62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Рисунок 7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Graphic 1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11807" r="3805" b="13263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pic>
        <p:nvPicPr>
          <p:cNvPr id="23" name="Picture 22" descr="A plane and truck with containers&#10;&#10;AI-generated content may be incorrect."/>
          <p:cNvPicPr>
            <a:picLocks noChangeAspect="1"/>
          </p:cNvPicPr>
          <p:nvPr/>
        </p:nvPicPr>
        <p:blipFill>
          <a:blip r:embed="rId4"/>
          <a:srcRect t="7006" b="20646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298361" y="1351961"/>
            <a:ext cx="60994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>
                <a:solidFill>
                  <a:schemeClr val="bg1"/>
                </a:solidFill>
                <a:latin typeface="Montserrat SemiBold"/>
              </a:rPr>
              <a:t>УМНЫЕ РЕШЕНИЯ ДЛЯ ЦИФРОВОЙ ТРАНСФОРМАЦИИ ОТРАСЛЕЙ</a:t>
            </a:r>
            <a:endParaRPr lang="ru-RU" sz="2200" b="1">
              <a:latin typeface="Montserrat SemiBold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6076700" y="376718"/>
            <a:ext cx="5765395" cy="6104562"/>
          </a:xfrm>
          <a:prstGeom prst="roundRect">
            <a:avLst>
              <a:gd name="adj" fmla="val 0"/>
            </a:avLst>
          </a:prstGeom>
          <a:solidFill>
            <a:srgbClr val="1037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700"/>
          </a:p>
        </p:txBody>
      </p:sp>
      <p:grpSp>
        <p:nvGrpSpPr>
          <p:cNvPr id="12" name="Группа 11"/>
          <p:cNvGrpSpPr/>
          <p:nvPr/>
        </p:nvGrpSpPr>
        <p:grpSpPr bwMode="auto">
          <a:xfrm>
            <a:off x="6406480" y="2844178"/>
            <a:ext cx="3316944" cy="1016531"/>
            <a:chOff x="10661650" y="1945524"/>
            <a:chExt cx="3316944" cy="1262260"/>
          </a:xfrm>
        </p:grpSpPr>
        <p:sp>
          <p:nvSpPr>
            <p:cNvPr id="18" name="default_name"/>
            <p:cNvSpPr/>
            <p:nvPr/>
          </p:nvSpPr>
          <p:spPr bwMode="auto">
            <a:xfrm>
              <a:off x="10661650" y="1945524"/>
              <a:ext cx="2269302" cy="256838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080"/>
                </a:lnSpc>
                <a:defRPr/>
              </a:pPr>
              <a:r>
                <a:rPr lang="ru-RU" b="1">
                  <a:solidFill>
                    <a:schemeClr val="bg1"/>
                  </a:solidFill>
                  <a:latin typeface="Montserrat SemiBold"/>
                  <a:ea typeface="Montserrat SemiBold"/>
                  <a:cs typeface="Montserrat SemiBold"/>
                </a:rPr>
                <a:t>Телефоны</a:t>
              </a:r>
              <a:endParaRPr lang="en-US" b="1">
                <a:solidFill>
                  <a:schemeClr val="bg1"/>
                </a:solidFill>
                <a:latin typeface="Montserrat SemiBold"/>
              </a:endParaRPr>
            </a:p>
          </p:txBody>
        </p:sp>
        <p:sp>
          <p:nvSpPr>
            <p:cNvPr id="20" name="name_7 495 927-95-29"/>
            <p:cNvSpPr/>
            <p:nvPr/>
          </p:nvSpPr>
          <p:spPr bwMode="auto">
            <a:xfrm>
              <a:off x="10661650" y="2463797"/>
              <a:ext cx="3316944" cy="367627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ru-RU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8 </a:t>
              </a:r>
              <a:r>
                <a:rPr lang="en-US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(495) 927-95-29</a:t>
              </a:r>
              <a:endParaRPr lang="en-US" sz="170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21" name="name_7 495 927-95-29"/>
            <p:cNvSpPr/>
            <p:nvPr/>
          </p:nvSpPr>
          <p:spPr bwMode="auto">
            <a:xfrm>
              <a:off x="10661650" y="2840156"/>
              <a:ext cx="3316944" cy="367628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ru-RU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8 </a:t>
              </a:r>
              <a:r>
                <a:rPr lang="en-US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(</a:t>
              </a:r>
              <a:r>
                <a:rPr lang="ru-RU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800</a:t>
              </a:r>
              <a:r>
                <a:rPr lang="en-US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) </a:t>
              </a:r>
              <a:r>
                <a:rPr lang="ru-RU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500</a:t>
              </a:r>
              <a:r>
                <a:rPr lang="en-US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-</a:t>
              </a:r>
              <a:r>
                <a:rPr lang="ru-RU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71</a:t>
              </a:r>
              <a:r>
                <a:rPr lang="en-US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-</a:t>
              </a:r>
              <a:r>
                <a:rPr lang="ru-RU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45</a:t>
              </a:r>
              <a:endParaRPr lang="en-US" sz="1700">
                <a:solidFill>
                  <a:schemeClr val="bg1"/>
                </a:solidFill>
                <a:latin typeface="Montserrat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 bwMode="auto">
          <a:xfrm>
            <a:off x="9350796" y="2844178"/>
            <a:ext cx="2269302" cy="742908"/>
            <a:chOff x="15034827" y="1945524"/>
            <a:chExt cx="3316944" cy="862684"/>
          </a:xfrm>
        </p:grpSpPr>
        <p:sp>
          <p:nvSpPr>
            <p:cNvPr id="24" name="default_name"/>
            <p:cNvSpPr/>
            <p:nvPr/>
          </p:nvSpPr>
          <p:spPr bwMode="auto">
            <a:xfrm>
              <a:off x="15034827" y="1945524"/>
              <a:ext cx="2269302" cy="256838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080"/>
                </a:lnSpc>
                <a:defRPr/>
              </a:pPr>
              <a:r>
                <a:rPr lang="ru-RU" b="1">
                  <a:solidFill>
                    <a:schemeClr val="bg1"/>
                  </a:solidFill>
                  <a:latin typeface="Montserrat SemiBold"/>
                  <a:ea typeface="Montserrat SemiBold"/>
                  <a:cs typeface="Montserrat SemiBold"/>
                </a:rPr>
                <a:t>Почта</a:t>
              </a:r>
              <a:endParaRPr lang="en-US" b="1">
                <a:solidFill>
                  <a:schemeClr val="bg1"/>
                </a:solidFill>
                <a:latin typeface="Montserrat SemiBold"/>
              </a:endParaRPr>
            </a:p>
          </p:txBody>
        </p:sp>
        <p:sp>
          <p:nvSpPr>
            <p:cNvPr id="25" name="name_7 495 927-95-29"/>
            <p:cNvSpPr/>
            <p:nvPr/>
          </p:nvSpPr>
          <p:spPr bwMode="auto">
            <a:xfrm>
              <a:off x="15034827" y="2440581"/>
              <a:ext cx="3316944" cy="367627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en-US" sz="17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zakaz@umserv.ru</a:t>
              </a:r>
              <a:endParaRPr lang="en-US" sz="1700">
                <a:solidFill>
                  <a:schemeClr val="bg1"/>
                </a:solidFill>
                <a:latin typeface="Montserrat"/>
              </a:endParaRPr>
            </a:p>
            <a:p>
              <a:pPr>
                <a:lnSpc>
                  <a:spcPts val="2319"/>
                </a:lnSpc>
                <a:defRPr/>
              </a:pPr>
              <a:endParaRPr lang="en-US" sz="1700">
                <a:solidFill>
                  <a:schemeClr val="bg1"/>
                </a:solidFill>
                <a:latin typeface="Montserrat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 bwMode="auto">
          <a:xfrm>
            <a:off x="1591942" y="2656018"/>
            <a:ext cx="2718646" cy="3028850"/>
            <a:chOff x="1723772" y="2280150"/>
            <a:chExt cx="2718646" cy="3028850"/>
          </a:xfrm>
        </p:grpSpPr>
        <p:sp>
          <p:nvSpPr>
            <p:cNvPr id="31" name="name_7 495 927-95-29"/>
            <p:cNvSpPr/>
            <p:nvPr/>
          </p:nvSpPr>
          <p:spPr bwMode="auto">
            <a:xfrm>
              <a:off x="1723772" y="4971839"/>
              <a:ext cx="2718646" cy="337161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 algn="ctr">
                <a:defRPr/>
              </a:pPr>
              <a:r>
                <a:rPr lang="ru-RU" sz="16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Сканируйте </a:t>
              </a:r>
              <a:r>
                <a:rPr lang="en-US" sz="16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QR-</a:t>
              </a:r>
              <a:r>
                <a:rPr lang="ru-RU" sz="160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код</a:t>
              </a:r>
              <a:endParaRPr lang="en-US" sz="1600">
                <a:solidFill>
                  <a:schemeClr val="bg1"/>
                </a:solidFill>
                <a:latin typeface="Montserrat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2099859" y="2800453"/>
              <a:ext cx="1966472" cy="1966472"/>
            </a:xfrm>
            <a:prstGeom prst="rect">
              <a:avLst/>
            </a:prstGeom>
          </p:spPr>
        </p:pic>
        <p:sp>
          <p:nvSpPr>
            <p:cNvPr id="33" name="name_7 495 927-95-29"/>
            <p:cNvSpPr/>
            <p:nvPr/>
          </p:nvSpPr>
          <p:spPr bwMode="auto">
            <a:xfrm>
              <a:off x="1723772" y="2280150"/>
              <a:ext cx="2718646" cy="337161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 algn="ctr">
                <a:defRPr/>
              </a:pPr>
              <a:r>
                <a:rPr lang="ru-RU">
                  <a:solidFill>
                    <a:schemeClr val="bg1"/>
                  </a:solidFill>
                  <a:latin typeface="Montserrat Medium"/>
                  <a:ea typeface="Montserrat Regular"/>
                  <a:cs typeface="Montserrat Regular"/>
                </a:rPr>
                <a:t>Наш </a:t>
              </a:r>
              <a:r>
                <a:rPr lang="en-US">
                  <a:solidFill>
                    <a:schemeClr val="bg1"/>
                  </a:solidFill>
                  <a:latin typeface="Montserrat Medium"/>
                  <a:ea typeface="Montserrat Regular"/>
                  <a:cs typeface="Montserrat Regular"/>
                </a:rPr>
                <a:t>Telegram-</a:t>
              </a:r>
              <a:r>
                <a:rPr lang="ru-RU">
                  <a:solidFill>
                    <a:schemeClr val="bg1"/>
                  </a:solidFill>
                  <a:latin typeface="Montserrat Medium"/>
                  <a:ea typeface="Montserrat Regular"/>
                  <a:cs typeface="Montserrat Regular"/>
                </a:rPr>
                <a:t>канал</a:t>
              </a:r>
              <a:endParaRPr lang="en-US">
                <a:solidFill>
                  <a:schemeClr val="bg1"/>
                </a:solidFill>
                <a:latin typeface="Montserrat Medium"/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45147" y="495454"/>
            <a:ext cx="3711109" cy="66768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 bwMode="auto">
          <a:xfrm>
            <a:off x="6401973" y="4988318"/>
            <a:ext cx="5879926" cy="1243600"/>
            <a:chOff x="15034826" y="8490140"/>
            <a:chExt cx="4228255" cy="1811802"/>
          </a:xfrm>
        </p:grpSpPr>
        <p:sp>
          <p:nvSpPr>
            <p:cNvPr id="4" name="Text 2"/>
            <p:cNvSpPr/>
            <p:nvPr/>
          </p:nvSpPr>
          <p:spPr bwMode="auto">
            <a:xfrm>
              <a:off x="15034827" y="8490140"/>
              <a:ext cx="4228254" cy="367627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080"/>
                </a:lnSpc>
                <a:defRPr/>
              </a:pPr>
              <a:r>
                <a:rPr lang="en-US" b="1">
                  <a:solidFill>
                    <a:schemeClr val="bg1"/>
                  </a:solidFill>
                  <a:latin typeface="Montserrat SemiBold"/>
                  <a:ea typeface="Montserrat SemiBold"/>
                  <a:cs typeface="Montserrat SemiBold"/>
                </a:rPr>
                <a:t>ООО Умный </a:t>
              </a:r>
              <a:r>
                <a:rPr lang="ru-RU" b="1">
                  <a:solidFill>
                    <a:schemeClr val="bg1"/>
                  </a:solidFill>
                  <a:latin typeface="Montserrat SemiBold"/>
                  <a:ea typeface="Montserrat SemiBold"/>
                  <a:cs typeface="Montserrat SemiBold"/>
                </a:rPr>
                <a:t>с</a:t>
              </a:r>
              <a:r>
                <a:rPr lang="en-US" b="1">
                  <a:solidFill>
                    <a:schemeClr val="bg1"/>
                  </a:solidFill>
                  <a:latin typeface="Montserrat SemiBold"/>
                  <a:ea typeface="Montserrat SemiBold"/>
                  <a:cs typeface="Montserrat SemiBold"/>
                </a:rPr>
                <a:t>ервис</a:t>
              </a:r>
              <a:endParaRPr lang="en-US" b="1">
                <a:solidFill>
                  <a:schemeClr val="bg1"/>
                </a:solidFill>
                <a:latin typeface="Montserrat SemiBold"/>
              </a:endParaRPr>
            </a:p>
          </p:txBody>
        </p:sp>
        <p:sp>
          <p:nvSpPr>
            <p:cNvPr id="6" name="7714922363  771401001  5137746139823"/>
            <p:cNvSpPr/>
            <p:nvPr/>
          </p:nvSpPr>
          <p:spPr bwMode="auto">
            <a:xfrm>
              <a:off x="15034826" y="9067814"/>
              <a:ext cx="3918245" cy="359869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en-US" sz="1700" spc="47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ИНН 7714922363 </a:t>
              </a:r>
              <a:br>
                <a:rPr sz="1700">
                  <a:solidFill>
                    <a:schemeClr val="bg1"/>
                  </a:solidFill>
                  <a:latin typeface="Montserrat"/>
                </a:rPr>
              </a:br>
              <a:endParaRPr lang="en-US" sz="170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7" name="7714922363  771401001  5137746139823"/>
            <p:cNvSpPr/>
            <p:nvPr/>
          </p:nvSpPr>
          <p:spPr bwMode="auto">
            <a:xfrm>
              <a:off x="15034826" y="9504945"/>
              <a:ext cx="3918245" cy="359869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en-US" sz="1700" spc="47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КПП 771401001 </a:t>
              </a:r>
              <a:br>
                <a:rPr sz="1700">
                  <a:solidFill>
                    <a:schemeClr val="bg1"/>
                  </a:solidFill>
                  <a:latin typeface="Montserrat"/>
                </a:rPr>
              </a:br>
              <a:endParaRPr lang="en-US" sz="170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8" name="7714922363  771401001  5137746139823"/>
            <p:cNvSpPr/>
            <p:nvPr/>
          </p:nvSpPr>
          <p:spPr bwMode="auto">
            <a:xfrm>
              <a:off x="15034826" y="9942073"/>
              <a:ext cx="3918245" cy="359869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en-US" sz="1700" spc="47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ОГРН 5137746139823</a:t>
              </a:r>
              <a:br>
                <a:rPr sz="1700">
                  <a:solidFill>
                    <a:schemeClr val="bg1"/>
                  </a:solidFill>
                  <a:latin typeface="Montserrat"/>
                </a:rPr>
              </a:br>
              <a:endParaRPr lang="en-US" sz="1700">
                <a:solidFill>
                  <a:schemeClr val="bg1"/>
                </a:solidFill>
                <a:latin typeface="Montserrat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 bwMode="auto">
          <a:xfrm>
            <a:off x="0" y="6182513"/>
            <a:ext cx="2160000" cy="10800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default_name"/>
          <p:cNvSpPr/>
          <p:nvPr/>
        </p:nvSpPr>
        <p:spPr bwMode="auto">
          <a:xfrm>
            <a:off x="6406480" y="904662"/>
            <a:ext cx="4728366" cy="447299"/>
          </a:xfrm>
          <a:prstGeom prst="rect">
            <a:avLst/>
          </a:prstGeom>
          <a:noFill/>
          <a:ln/>
        </p:spPr>
        <p:txBody>
          <a:bodyPr wrap="square" lIns="36000" tIns="36000" rIns="36000" bIns="36000" rtlCol="0" anchor="t"/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Алексей Катиленков</a:t>
            </a:r>
            <a:endParaRPr lang="en-US" sz="1600">
              <a:solidFill>
                <a:schemeClr val="bg1"/>
              </a:solidFill>
              <a:latin typeface="Montserrat Medium"/>
            </a:endParaRPr>
          </a:p>
        </p:txBody>
      </p:sp>
      <p:sp>
        <p:nvSpPr>
          <p:cNvPr id="10" name="default_name"/>
          <p:cNvSpPr/>
          <p:nvPr/>
        </p:nvSpPr>
        <p:spPr bwMode="auto">
          <a:xfrm>
            <a:off x="6406478" y="1420508"/>
            <a:ext cx="4728366" cy="296060"/>
          </a:xfrm>
          <a:prstGeom prst="rect">
            <a:avLst/>
          </a:prstGeom>
          <a:noFill/>
          <a:ln/>
        </p:spPr>
        <p:txBody>
          <a:bodyPr wrap="square" lIns="36000" tIns="36000" rIns="36000" bIns="36000" rtlCol="0" anchor="t"/>
          <a:lstStyle/>
          <a:p>
            <a:pPr>
              <a:defRPr/>
            </a:pPr>
            <a:r>
              <a:rPr lang="ru-RU" sz="1600">
                <a:solidFill>
                  <a:schemeClr val="bg1"/>
                </a:solidFill>
                <a:latin typeface="Montserrat Medium"/>
              </a:rPr>
              <a:t>РУКОВОДИТЕЛЬ ОТДЕЛА РОБОТИЗАЦИИ</a:t>
            </a:r>
            <a:endParaRPr lang="en-US" sz="1600">
              <a:solidFill>
                <a:schemeClr val="bg1"/>
              </a:solidFill>
              <a:latin typeface="Montserra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0" y="18701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732094" y="1087709"/>
            <a:ext cx="689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Группа компаний «Умный сервис»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rcRect l="880" t="1834" r="1277" b="5096"/>
          <a:stretch/>
        </p:blipFill>
        <p:spPr bwMode="auto">
          <a:xfrm>
            <a:off x="815623" y="2155485"/>
            <a:ext cx="3376200" cy="2141005"/>
          </a:xfrm>
          <a:custGeom>
            <a:avLst/>
            <a:gdLst>
              <a:gd name="connsiteX0" fmla="*/ 260369 w 6248400"/>
              <a:gd name="connsiteY0" fmla="*/ 0 h 3962400"/>
              <a:gd name="connsiteX1" fmla="*/ 5988031 w 6248400"/>
              <a:gd name="connsiteY1" fmla="*/ 0 h 3962400"/>
              <a:gd name="connsiteX2" fmla="*/ 6248400 w 6248400"/>
              <a:gd name="connsiteY2" fmla="*/ 260369 h 3962400"/>
              <a:gd name="connsiteX3" fmla="*/ 6248400 w 6248400"/>
              <a:gd name="connsiteY3" fmla="*/ 3702031 h 3962400"/>
              <a:gd name="connsiteX4" fmla="*/ 5988031 w 6248400"/>
              <a:gd name="connsiteY4" fmla="*/ 3962400 h 3962400"/>
              <a:gd name="connsiteX5" fmla="*/ 260369 w 6248400"/>
              <a:gd name="connsiteY5" fmla="*/ 3962400 h 3962400"/>
              <a:gd name="connsiteX6" fmla="*/ 0 w 6248400"/>
              <a:gd name="connsiteY6" fmla="*/ 3702031 h 3962400"/>
              <a:gd name="connsiteX7" fmla="*/ 0 w 6248400"/>
              <a:gd name="connsiteY7" fmla="*/ 260369 h 3962400"/>
              <a:gd name="connsiteX8" fmla="*/ 260369 w 6248400"/>
              <a:gd name="connsiteY8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400" h="3962400" extrusionOk="0">
                <a:moveTo>
                  <a:pt x="260369" y="0"/>
                </a:moveTo>
                <a:lnTo>
                  <a:pt x="5988031" y="0"/>
                </a:lnTo>
                <a:cubicBezTo>
                  <a:pt x="6131829" y="0"/>
                  <a:pt x="6248400" y="116571"/>
                  <a:pt x="6248400" y="260369"/>
                </a:cubicBezTo>
                <a:lnTo>
                  <a:pt x="6248400" y="3702031"/>
                </a:lnTo>
                <a:cubicBezTo>
                  <a:pt x="6248400" y="3845829"/>
                  <a:pt x="6131829" y="3962400"/>
                  <a:pt x="5988031" y="3962400"/>
                </a:cubicBezTo>
                <a:lnTo>
                  <a:pt x="260369" y="3962400"/>
                </a:lnTo>
                <a:cubicBezTo>
                  <a:pt x="116571" y="3962400"/>
                  <a:pt x="0" y="3845829"/>
                  <a:pt x="0" y="3702031"/>
                </a:cubicBezTo>
                <a:lnTo>
                  <a:pt x="0" y="260369"/>
                </a:lnTo>
                <a:cubicBezTo>
                  <a:pt x="0" y="116571"/>
                  <a:pt x="116571" y="0"/>
                  <a:pt x="260369" y="0"/>
                </a:cubicBezTo>
                <a:close/>
              </a:path>
            </a:pathLst>
          </a:custGeom>
        </p:spPr>
      </p:pic>
      <p:sp>
        <p:nvSpPr>
          <p:cNvPr id="9" name="TextBox 8"/>
          <p:cNvSpPr txBox="1"/>
          <p:nvPr/>
        </p:nvSpPr>
        <p:spPr bwMode="auto">
          <a:xfrm>
            <a:off x="734938" y="4404170"/>
            <a:ext cx="3707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Montserrat Medium"/>
              </a:rPr>
              <a:t>Ритейл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rcRect l="1301" t="517" r="2228" b="7257"/>
          <a:stretch/>
        </p:blipFill>
        <p:spPr bwMode="auto">
          <a:xfrm>
            <a:off x="4457896" y="2155485"/>
            <a:ext cx="3376200" cy="2141005"/>
          </a:xfrm>
          <a:custGeom>
            <a:avLst/>
            <a:gdLst>
              <a:gd name="connsiteX0" fmla="*/ 260369 w 6248400"/>
              <a:gd name="connsiteY0" fmla="*/ 0 h 3962400"/>
              <a:gd name="connsiteX1" fmla="*/ 5988031 w 6248400"/>
              <a:gd name="connsiteY1" fmla="*/ 0 h 3962400"/>
              <a:gd name="connsiteX2" fmla="*/ 6248400 w 6248400"/>
              <a:gd name="connsiteY2" fmla="*/ 260369 h 3962400"/>
              <a:gd name="connsiteX3" fmla="*/ 6248400 w 6248400"/>
              <a:gd name="connsiteY3" fmla="*/ 3702031 h 3962400"/>
              <a:gd name="connsiteX4" fmla="*/ 5988031 w 6248400"/>
              <a:gd name="connsiteY4" fmla="*/ 3962400 h 3962400"/>
              <a:gd name="connsiteX5" fmla="*/ 260369 w 6248400"/>
              <a:gd name="connsiteY5" fmla="*/ 3962400 h 3962400"/>
              <a:gd name="connsiteX6" fmla="*/ 0 w 6248400"/>
              <a:gd name="connsiteY6" fmla="*/ 3702031 h 3962400"/>
              <a:gd name="connsiteX7" fmla="*/ 0 w 6248400"/>
              <a:gd name="connsiteY7" fmla="*/ 260369 h 3962400"/>
              <a:gd name="connsiteX8" fmla="*/ 260369 w 6248400"/>
              <a:gd name="connsiteY8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400" h="3962400" extrusionOk="0">
                <a:moveTo>
                  <a:pt x="260369" y="0"/>
                </a:moveTo>
                <a:lnTo>
                  <a:pt x="5988031" y="0"/>
                </a:lnTo>
                <a:cubicBezTo>
                  <a:pt x="6131829" y="0"/>
                  <a:pt x="6248400" y="116571"/>
                  <a:pt x="6248400" y="260369"/>
                </a:cubicBezTo>
                <a:lnTo>
                  <a:pt x="6248400" y="3702031"/>
                </a:lnTo>
                <a:cubicBezTo>
                  <a:pt x="6248400" y="3845829"/>
                  <a:pt x="6131829" y="3962400"/>
                  <a:pt x="5988031" y="3962400"/>
                </a:cubicBezTo>
                <a:lnTo>
                  <a:pt x="260369" y="3962400"/>
                </a:lnTo>
                <a:cubicBezTo>
                  <a:pt x="116571" y="3962400"/>
                  <a:pt x="0" y="3845829"/>
                  <a:pt x="0" y="3702031"/>
                </a:cubicBezTo>
                <a:lnTo>
                  <a:pt x="0" y="260369"/>
                </a:lnTo>
                <a:cubicBezTo>
                  <a:pt x="0" y="116571"/>
                  <a:pt x="116571" y="0"/>
                  <a:pt x="260369" y="0"/>
                </a:cubicBezTo>
                <a:close/>
              </a:path>
            </a:pathLst>
          </a:custGeom>
        </p:spPr>
      </p:pic>
      <p:sp>
        <p:nvSpPr>
          <p:cNvPr id="13" name="TextBox 12"/>
          <p:cNvSpPr txBox="1"/>
          <p:nvPr/>
        </p:nvSpPr>
        <p:spPr bwMode="auto">
          <a:xfrm>
            <a:off x="4382696" y="4404170"/>
            <a:ext cx="3707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Montserrat Medium"/>
              </a:rPr>
              <a:t>Логистика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rcRect l="877" t="3195" r="876" b="3194"/>
          <a:stretch/>
        </p:blipFill>
        <p:spPr bwMode="auto">
          <a:xfrm>
            <a:off x="8100169" y="2155485"/>
            <a:ext cx="3376200" cy="2141005"/>
          </a:xfrm>
          <a:custGeom>
            <a:avLst/>
            <a:gdLst>
              <a:gd name="connsiteX0" fmla="*/ 260369 w 6248400"/>
              <a:gd name="connsiteY0" fmla="*/ 0 h 3962400"/>
              <a:gd name="connsiteX1" fmla="*/ 5988032 w 6248400"/>
              <a:gd name="connsiteY1" fmla="*/ 0 h 3962400"/>
              <a:gd name="connsiteX2" fmla="*/ 6248400 w 6248400"/>
              <a:gd name="connsiteY2" fmla="*/ 260369 h 3962400"/>
              <a:gd name="connsiteX3" fmla="*/ 6248400 w 6248400"/>
              <a:gd name="connsiteY3" fmla="*/ 3702031 h 3962400"/>
              <a:gd name="connsiteX4" fmla="*/ 5988032 w 6248400"/>
              <a:gd name="connsiteY4" fmla="*/ 3962400 h 3962400"/>
              <a:gd name="connsiteX5" fmla="*/ 260369 w 6248400"/>
              <a:gd name="connsiteY5" fmla="*/ 3962400 h 3962400"/>
              <a:gd name="connsiteX6" fmla="*/ 0 w 6248400"/>
              <a:gd name="connsiteY6" fmla="*/ 3702031 h 3962400"/>
              <a:gd name="connsiteX7" fmla="*/ 0 w 6248400"/>
              <a:gd name="connsiteY7" fmla="*/ 260369 h 3962400"/>
              <a:gd name="connsiteX8" fmla="*/ 260369 w 6248400"/>
              <a:gd name="connsiteY8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400" h="3962400" extrusionOk="0">
                <a:moveTo>
                  <a:pt x="260369" y="0"/>
                </a:moveTo>
                <a:lnTo>
                  <a:pt x="5988032" y="0"/>
                </a:lnTo>
                <a:cubicBezTo>
                  <a:pt x="6131828" y="0"/>
                  <a:pt x="6248400" y="116571"/>
                  <a:pt x="6248400" y="260369"/>
                </a:cubicBezTo>
                <a:lnTo>
                  <a:pt x="6248400" y="3702031"/>
                </a:lnTo>
                <a:cubicBezTo>
                  <a:pt x="6248400" y="3845829"/>
                  <a:pt x="6131828" y="3962400"/>
                  <a:pt x="5988032" y="3962400"/>
                </a:cubicBezTo>
                <a:lnTo>
                  <a:pt x="260369" y="3962400"/>
                </a:lnTo>
                <a:cubicBezTo>
                  <a:pt x="116571" y="3962400"/>
                  <a:pt x="0" y="3845829"/>
                  <a:pt x="0" y="3702031"/>
                </a:cubicBezTo>
                <a:lnTo>
                  <a:pt x="0" y="260369"/>
                </a:lnTo>
                <a:cubicBezTo>
                  <a:pt x="0" y="116571"/>
                  <a:pt x="116571" y="0"/>
                  <a:pt x="260369" y="0"/>
                </a:cubicBezTo>
                <a:close/>
              </a:path>
            </a:pathLst>
          </a:custGeom>
        </p:spPr>
      </p:pic>
      <p:sp>
        <p:nvSpPr>
          <p:cNvPr id="17" name="TextBox 16"/>
          <p:cNvSpPr txBox="1"/>
          <p:nvPr/>
        </p:nvSpPr>
        <p:spPr bwMode="auto">
          <a:xfrm>
            <a:off x="8022670" y="4404170"/>
            <a:ext cx="3707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Montserrat Medium"/>
              </a:rPr>
              <a:t>Производство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815623" y="5574477"/>
            <a:ext cx="1334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rgbClr val="00ADB5"/>
                </a:solidFill>
                <a:latin typeface="Montserrat SemiBold"/>
              </a:rPr>
              <a:t>2013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815625" y="6226846"/>
            <a:ext cx="21809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Montserrat"/>
              </a:rPr>
              <a:t>год основания</a:t>
            </a:r>
          </a:p>
        </p:txBody>
      </p:sp>
      <p:grpSp>
        <p:nvGrpSpPr>
          <p:cNvPr id="23" name="Группа 22"/>
          <p:cNvGrpSpPr/>
          <p:nvPr/>
        </p:nvGrpSpPr>
        <p:grpSpPr bwMode="auto">
          <a:xfrm>
            <a:off x="6443663" y="5291296"/>
            <a:ext cx="5032706" cy="1335660"/>
            <a:chOff x="4468482" y="5360860"/>
            <a:chExt cx="5032706" cy="1335660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4468482" y="5360860"/>
              <a:ext cx="5032706" cy="13356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 bwMode="auto">
            <a:xfrm>
              <a:off x="4748727" y="5511007"/>
              <a:ext cx="359698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500">
                  <a:solidFill>
                    <a:schemeClr val="bg1"/>
                  </a:solidFill>
                  <a:latin typeface="Montserrat"/>
                </a:rPr>
                <a:t>Умный сервис входит в реестр аккредитованных ИТ-компаний Министерством цифрового развития РФ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phic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4" name="Рисунок 14"/>
          <p:cNvSpPr/>
          <p:nvPr/>
        </p:nvSpPr>
        <p:spPr bwMode="auto">
          <a:xfrm>
            <a:off x="9237" y="11977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" r="90719"/>
          <a:stretch/>
        </p:blipFill>
        <p:spPr bwMode="auto">
          <a:xfrm>
            <a:off x="8932018" y="-32342"/>
            <a:ext cx="3259982" cy="6939718"/>
          </a:xfrm>
          <a:prstGeom prst="rect">
            <a:avLst/>
          </a:prstGeom>
        </p:spPr>
      </p:pic>
      <p:pic>
        <p:nvPicPr>
          <p:cNvPr id="8" name="Рисунок 7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9" name="Graphic 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586267" y="1201701"/>
            <a:ext cx="9019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bg1"/>
                </a:solidFill>
                <a:latin typeface="Montserrat SemiBold"/>
              </a:rPr>
              <a:t>Что такое безопасность и почему она важна?</a:t>
            </a:r>
            <a:endParaRPr sz="3600" b="1">
              <a:latin typeface="Montserrat SemiBold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8474" y="2528886"/>
            <a:ext cx="12173526" cy="3036300"/>
          </a:xfrm>
          <a:prstGeom prst="rect">
            <a:avLst/>
          </a:prstGeom>
          <a:solidFill>
            <a:srgbClr val="00ADB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spc="-150">
                <a:latin typeface="Montserrat Medium"/>
              </a:rPr>
              <a:t>Безопасность на складе — это не просто свод правил </a:t>
            </a:r>
            <a:endParaRPr/>
          </a:p>
          <a:p>
            <a:pPr algn="ctr">
              <a:defRPr/>
            </a:pPr>
            <a:r>
              <a:rPr lang="ru-RU" sz="2800" spc="-150">
                <a:latin typeface="Montserrat Medium"/>
              </a:rPr>
              <a:t>или формальность для инспекторов</a:t>
            </a:r>
            <a:endParaRPr/>
          </a:p>
          <a:p>
            <a:pPr algn="ctr">
              <a:defRPr/>
            </a:pPr>
            <a:endParaRPr lang="ru-RU" sz="1400" spc="-150">
              <a:latin typeface="Montserrat Medium"/>
            </a:endParaRPr>
          </a:p>
          <a:p>
            <a:pPr algn="ctr">
              <a:defRPr/>
            </a:pPr>
            <a:r>
              <a:rPr lang="ru-RU" sz="2800" spc="-150">
                <a:latin typeface="Montserrat Medium"/>
              </a:rPr>
              <a:t>Это фундамент, на котором держится бесперебойная работа, здоровье сотрудников и финансовая стабильность компании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 bwMode="auto">
          <a:xfrm>
            <a:off x="695325" y="1193176"/>
            <a:ext cx="924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Безопасность на складе</a:t>
            </a:r>
            <a:endParaRPr sz="2800" b="1">
              <a:latin typeface="Montserrat SemiBold"/>
            </a:endParaRPr>
          </a:p>
        </p:txBody>
      </p:sp>
      <p:sp>
        <p:nvSpPr>
          <p:cNvPr id="78" name="Прямоугольник 77"/>
          <p:cNvSpPr/>
          <p:nvPr/>
        </p:nvSpPr>
        <p:spPr bwMode="auto">
          <a:xfrm>
            <a:off x="10031999" y="6126245"/>
            <a:ext cx="2160000" cy="10800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 bwMode="auto">
          <a:xfrm>
            <a:off x="1142012" y="2050686"/>
            <a:ext cx="3954418" cy="830997"/>
            <a:chOff x="227616" y="1875875"/>
            <a:chExt cx="3954418" cy="830997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227616" y="1956122"/>
              <a:ext cx="715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01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1130441" y="1875875"/>
              <a:ext cx="30515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Сохранение жизни и здоровья людей (Гуманитарный аспект)</a:t>
              </a:r>
              <a:endParaRPr/>
            </a:p>
          </p:txBody>
        </p:sp>
      </p:grpSp>
      <p:grpSp>
        <p:nvGrpSpPr>
          <p:cNvPr id="12" name="Группа 11"/>
          <p:cNvGrpSpPr/>
          <p:nvPr/>
        </p:nvGrpSpPr>
        <p:grpSpPr bwMode="auto">
          <a:xfrm>
            <a:off x="1142012" y="3556321"/>
            <a:ext cx="3954419" cy="707886"/>
            <a:chOff x="227616" y="1956122"/>
            <a:chExt cx="3954419" cy="707886"/>
          </a:xfrm>
        </p:grpSpPr>
        <p:sp>
          <p:nvSpPr>
            <p:cNvPr id="13" name="TextBox 12"/>
            <p:cNvSpPr txBox="1"/>
            <p:nvPr/>
          </p:nvSpPr>
          <p:spPr bwMode="auto">
            <a:xfrm>
              <a:off x="227616" y="1956122"/>
              <a:ext cx="8210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02</a:t>
              </a:r>
              <a:endParaRPr/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1130441" y="2018874"/>
              <a:ext cx="30515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Экономическая выгода и финансы (Бизнес-аспект)</a:t>
              </a:r>
              <a:endParaRPr/>
            </a:p>
          </p:txBody>
        </p:sp>
      </p:grpSp>
      <p:grpSp>
        <p:nvGrpSpPr>
          <p:cNvPr id="16" name="Группа 15"/>
          <p:cNvGrpSpPr/>
          <p:nvPr/>
        </p:nvGrpSpPr>
        <p:grpSpPr bwMode="auto">
          <a:xfrm>
            <a:off x="1142012" y="4981710"/>
            <a:ext cx="3532556" cy="707886"/>
            <a:chOff x="227616" y="1956122"/>
            <a:chExt cx="3532556" cy="707886"/>
          </a:xfrm>
        </p:grpSpPr>
        <p:sp>
          <p:nvSpPr>
            <p:cNvPr id="17" name="TextBox 16"/>
            <p:cNvSpPr txBox="1"/>
            <p:nvPr/>
          </p:nvSpPr>
          <p:spPr bwMode="auto">
            <a:xfrm>
              <a:off x="227616" y="1956122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03</a:t>
              </a:r>
              <a:endParaRPr/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1128837" y="2017677"/>
              <a:ext cx="26313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Сохранность груза и инфраструктуры</a:t>
              </a:r>
              <a:endParaRPr/>
            </a:p>
          </p:txBody>
        </p:sp>
      </p:grpSp>
      <p:grpSp>
        <p:nvGrpSpPr>
          <p:cNvPr id="19" name="Группа 18"/>
          <p:cNvGrpSpPr/>
          <p:nvPr/>
        </p:nvGrpSpPr>
        <p:grpSpPr bwMode="auto">
          <a:xfrm>
            <a:off x="6356601" y="2168588"/>
            <a:ext cx="4411619" cy="707886"/>
            <a:chOff x="227616" y="1956122"/>
            <a:chExt cx="4411619" cy="707886"/>
          </a:xfrm>
        </p:grpSpPr>
        <p:sp>
          <p:nvSpPr>
            <p:cNvPr id="20" name="TextBox 19"/>
            <p:cNvSpPr txBox="1"/>
            <p:nvPr/>
          </p:nvSpPr>
          <p:spPr bwMode="auto">
            <a:xfrm>
              <a:off x="227616" y="1956122"/>
              <a:ext cx="8691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04</a:t>
              </a:r>
              <a:endParaRPr/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1130441" y="1973144"/>
              <a:ext cx="3508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Эффективность и производительность труда</a:t>
              </a:r>
              <a:endParaRPr/>
            </a:p>
          </p:txBody>
        </p:sp>
      </p:grpSp>
      <p:grpSp>
        <p:nvGrpSpPr>
          <p:cNvPr id="22" name="Группа 21"/>
          <p:cNvGrpSpPr/>
          <p:nvPr/>
        </p:nvGrpSpPr>
        <p:grpSpPr bwMode="auto">
          <a:xfrm>
            <a:off x="6356601" y="4920153"/>
            <a:ext cx="4411619" cy="830997"/>
            <a:chOff x="227616" y="1894565"/>
            <a:chExt cx="4411619" cy="830997"/>
          </a:xfrm>
        </p:grpSpPr>
        <p:sp>
          <p:nvSpPr>
            <p:cNvPr id="23" name="TextBox 22"/>
            <p:cNvSpPr txBox="1"/>
            <p:nvPr/>
          </p:nvSpPr>
          <p:spPr bwMode="auto">
            <a:xfrm>
              <a:off x="227616" y="1956122"/>
              <a:ext cx="8210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05</a:t>
              </a:r>
              <a:endParaRPr/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1130441" y="1894565"/>
              <a:ext cx="35087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Юридическая и репутационная ответственность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Рисунок 14"/>
          <p:cNvSpPr/>
          <p:nvPr/>
        </p:nvSpPr>
        <p:spPr bwMode="auto">
          <a:xfrm>
            <a:off x="0" y="18701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 bwMode="auto">
          <a:xfrm>
            <a:off x="695325" y="1107122"/>
            <a:ext cx="1042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Чтобы все вышеперечисленное работало, необходимо соблюдать баланс трех составляющих:</a:t>
            </a:r>
            <a:endParaRPr sz="2800" b="1">
              <a:latin typeface="Montserrat SemiBold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732093" y="2274311"/>
            <a:ext cx="3482719" cy="3101555"/>
          </a:xfrm>
          <a:prstGeom prst="rect">
            <a:avLst/>
          </a:prstGeom>
          <a:solidFill>
            <a:srgbClr val="1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4389693" y="2274311"/>
            <a:ext cx="3482719" cy="3101555"/>
          </a:xfrm>
          <a:prstGeom prst="rect">
            <a:avLst/>
          </a:prstGeom>
          <a:solidFill>
            <a:srgbClr val="1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8047293" y="2274311"/>
            <a:ext cx="3482719" cy="3101555"/>
          </a:xfrm>
          <a:prstGeom prst="rect">
            <a:avLst/>
          </a:prstGeom>
          <a:solidFill>
            <a:srgbClr val="1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732093" y="5489606"/>
            <a:ext cx="10797919" cy="996918"/>
          </a:xfrm>
          <a:prstGeom prst="rect">
            <a:avLst/>
          </a:prstGeom>
          <a:solidFill>
            <a:srgbClr val="00B0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 bwMode="auto">
          <a:xfrm>
            <a:off x="980191" y="2420414"/>
            <a:ext cx="3051593" cy="2303125"/>
            <a:chOff x="695325" y="2858637"/>
            <a:chExt cx="3051593" cy="230312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695325" y="2858637"/>
              <a:ext cx="715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01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695325" y="3622444"/>
              <a:ext cx="30515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>
                  <a:solidFill>
                    <a:schemeClr val="bg1"/>
                  </a:solidFill>
                  <a:latin typeface="Montserrat Medium"/>
                </a:rPr>
                <a:t>БЕЗОПАСНАЯ СРЕДА</a:t>
              </a:r>
              <a:endParaRPr/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695325" y="4084544"/>
              <a:ext cx="30515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Исправные стеллажи, ровный пол, хорошее освещение, разметка, исправная техника)</a:t>
              </a:r>
              <a:endParaRPr/>
            </a:p>
          </p:txBody>
        </p:sp>
      </p:grpSp>
      <p:grpSp>
        <p:nvGrpSpPr>
          <p:cNvPr id="33" name="Группа 32"/>
          <p:cNvGrpSpPr/>
          <p:nvPr/>
        </p:nvGrpSpPr>
        <p:grpSpPr bwMode="auto">
          <a:xfrm>
            <a:off x="4577210" y="2420414"/>
            <a:ext cx="3051593" cy="2549346"/>
            <a:chOff x="4442243" y="2858637"/>
            <a:chExt cx="3051593" cy="2549346"/>
          </a:xfrm>
        </p:grpSpPr>
        <p:sp>
          <p:nvSpPr>
            <p:cNvPr id="13" name="TextBox 12"/>
            <p:cNvSpPr txBox="1"/>
            <p:nvPr/>
          </p:nvSpPr>
          <p:spPr bwMode="auto">
            <a:xfrm>
              <a:off x="4442243" y="2858637"/>
              <a:ext cx="8210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02</a:t>
              </a:r>
              <a:endParaRPr/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4442243" y="3622444"/>
              <a:ext cx="30515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>
                  <a:solidFill>
                    <a:schemeClr val="bg1"/>
                  </a:solidFill>
                  <a:latin typeface="Montserrat Medium"/>
                </a:rPr>
                <a:t>БЕЗОПАСНЫЕ ЛЮДИ</a:t>
              </a:r>
              <a:endParaRPr/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4442243" y="4084544"/>
              <a:ext cx="3051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Обученный персонал, аттестованные водители погрузчиков, наличие СИЗ (каски, жилеты, обувь)</a:t>
              </a:r>
              <a:endParaRPr/>
            </a:p>
          </p:txBody>
        </p:sp>
      </p:grpSp>
      <p:grpSp>
        <p:nvGrpSpPr>
          <p:cNvPr id="32" name="Группа 31"/>
          <p:cNvGrpSpPr/>
          <p:nvPr/>
        </p:nvGrpSpPr>
        <p:grpSpPr bwMode="auto">
          <a:xfrm>
            <a:off x="8283246" y="2420414"/>
            <a:ext cx="3051593" cy="2783403"/>
            <a:chOff x="8558392" y="2858637"/>
            <a:chExt cx="3051593" cy="2783403"/>
          </a:xfrm>
        </p:grpSpPr>
        <p:sp>
          <p:nvSpPr>
            <p:cNvPr id="17" name="TextBox 16"/>
            <p:cNvSpPr txBox="1"/>
            <p:nvPr/>
          </p:nvSpPr>
          <p:spPr bwMode="auto">
            <a:xfrm>
              <a:off x="8558392" y="285863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03</a:t>
              </a:r>
              <a:endParaRPr/>
            </a:p>
          </p:txBody>
        </p:sp>
        <p:sp>
          <p:nvSpPr>
            <p:cNvPr id="30" name="TextBox 29"/>
            <p:cNvSpPr txBox="1"/>
            <p:nvPr/>
          </p:nvSpPr>
          <p:spPr bwMode="auto">
            <a:xfrm>
              <a:off x="8558392" y="3622444"/>
              <a:ext cx="3051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>
                  <a:solidFill>
                    <a:schemeClr val="bg1"/>
                  </a:solidFill>
                  <a:latin typeface="Montserrat Medium"/>
                </a:rPr>
                <a:t>БЕЗОПАСНЫЕ ПРОЦЕССЫ</a:t>
              </a:r>
              <a:endParaRPr/>
            </a:p>
          </p:txBody>
        </p:sp>
        <p:sp>
          <p:nvSpPr>
            <p:cNvPr id="31" name="TextBox 30"/>
            <p:cNvSpPr txBox="1"/>
            <p:nvPr/>
          </p:nvSpPr>
          <p:spPr bwMode="auto">
            <a:xfrm>
              <a:off x="8558392" y="4318601"/>
              <a:ext cx="3051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Регламенты перемещения, скоростной режим на территории, четкие схемы складирования</a:t>
              </a:r>
              <a:endParaRPr/>
            </a:p>
          </p:txBody>
        </p:sp>
      </p:grpSp>
      <p:sp>
        <p:nvSpPr>
          <p:cNvPr id="35" name="TextBox 34"/>
          <p:cNvSpPr txBox="1"/>
          <p:nvPr/>
        </p:nvSpPr>
        <p:spPr bwMode="auto">
          <a:xfrm>
            <a:off x="1149035" y="5603345"/>
            <a:ext cx="9964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>
                <a:solidFill>
                  <a:schemeClr val="bg1"/>
                </a:solidFill>
                <a:latin typeface="Montserrat Medium"/>
              </a:rPr>
              <a:t>Итог: безопасность на складе важна потому, что это баланс между человеческой жизнью и экономической эффективностью</a:t>
            </a:r>
            <a:endParaRPr sz="2200">
              <a:latin typeface="Montserra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9237" y="-1870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 bwMode="auto">
          <a:xfrm>
            <a:off x="899389" y="2719033"/>
            <a:ext cx="1039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bg1"/>
                </a:solidFill>
                <a:latin typeface="Montserrat SemiBold"/>
              </a:rPr>
              <a:t>Предпосылки</a:t>
            </a:r>
            <a:endParaRPr/>
          </a:p>
        </p:txBody>
      </p:sp>
      <p:sp>
        <p:nvSpPr>
          <p:cNvPr id="78" name="Прямоугольник 77"/>
          <p:cNvSpPr/>
          <p:nvPr/>
        </p:nvSpPr>
        <p:spPr bwMode="auto">
          <a:xfrm>
            <a:off x="10031999" y="6126245"/>
            <a:ext cx="2160000" cy="10800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0" y="0"/>
            <a:ext cx="12192000" cy="6895400"/>
          </a:xfrm>
          <a:prstGeom prst="rect">
            <a:avLst/>
          </a:prstGeom>
        </p:spPr>
      </p:pic>
      <p:sp>
        <p:nvSpPr>
          <p:cNvPr id="8" name="Рисунок 14"/>
          <p:cNvSpPr/>
          <p:nvPr/>
        </p:nvSpPr>
        <p:spPr bwMode="auto">
          <a:xfrm>
            <a:off x="9237" y="-1870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695325" y="936983"/>
            <a:ext cx="10891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Рост дефицита персонала и рост зарплат складских сотрудников</a:t>
            </a:r>
            <a:endParaRPr lang="ru-RU" sz="2800" b="1">
              <a:latin typeface="Montserrat SemiBold"/>
            </a:endParaRPr>
          </a:p>
        </p:txBody>
      </p:sp>
      <p:grpSp>
        <p:nvGrpSpPr>
          <p:cNvPr id="26" name="Группа 25"/>
          <p:cNvGrpSpPr/>
          <p:nvPr/>
        </p:nvGrpSpPr>
        <p:grpSpPr bwMode="auto">
          <a:xfrm>
            <a:off x="2222684" y="1909790"/>
            <a:ext cx="7746632" cy="4545217"/>
            <a:chOff x="2222684" y="1909790"/>
            <a:chExt cx="7746632" cy="454521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2222684" y="1909790"/>
              <a:ext cx="7746632" cy="4545217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 bwMode="auto">
            <a:xfrm>
              <a:off x="3738623" y="1909790"/>
              <a:ext cx="4965539" cy="19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5" b="17470"/>
          <a:stretch/>
        </p:blipFill>
        <p:spPr bwMode="auto"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14" name="Рисунок 14"/>
          <p:cNvSpPr/>
          <p:nvPr/>
        </p:nvSpPr>
        <p:spPr bwMode="auto">
          <a:xfrm>
            <a:off x="0" y="1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 extrusionOk="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 bwMode="auto">
          <a:xfrm>
            <a:off x="651782" y="1375687"/>
            <a:ext cx="1042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Montserrat SemiBold"/>
              </a:rPr>
              <a:t>Как можно повысить безопасность </a:t>
            </a:r>
            <a:br>
              <a:rPr lang="ru-RU" sz="2800" b="1">
                <a:solidFill>
                  <a:schemeClr val="bg1"/>
                </a:solidFill>
                <a:latin typeface="Montserrat SemiBold"/>
              </a:rPr>
            </a:br>
            <a:r>
              <a:rPr lang="ru-RU" sz="2800" b="1">
                <a:solidFill>
                  <a:schemeClr val="bg1"/>
                </a:solidFill>
                <a:latin typeface="Montserrat SemiBold"/>
              </a:rPr>
              <a:t>и эффективность?</a:t>
            </a:r>
            <a:endParaRPr sz="2800" b="1">
              <a:latin typeface="Montserrat SemiBold"/>
            </a:endParaRP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2094" y="393888"/>
            <a:ext cx="1500271" cy="26992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 bwMode="auto">
          <a:xfrm>
            <a:off x="732093" y="2733796"/>
            <a:ext cx="3482719" cy="3101555"/>
            <a:chOff x="732093" y="2274311"/>
            <a:chExt cx="3482719" cy="3101555"/>
          </a:xfrm>
        </p:grpSpPr>
        <p:sp>
          <p:nvSpPr>
            <p:cNvPr id="36" name="Прямоугольник 35"/>
            <p:cNvSpPr/>
            <p:nvPr/>
          </p:nvSpPr>
          <p:spPr bwMode="auto">
            <a:xfrm>
              <a:off x="732093" y="2274311"/>
              <a:ext cx="3482719" cy="3101555"/>
            </a:xfrm>
            <a:prstGeom prst="rect">
              <a:avLst/>
            </a:prstGeom>
            <a:solidFill>
              <a:srgbClr val="103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34" name="Группа 33"/>
            <p:cNvGrpSpPr/>
            <p:nvPr/>
          </p:nvGrpSpPr>
          <p:grpSpPr bwMode="auto">
            <a:xfrm>
              <a:off x="980191" y="2420414"/>
              <a:ext cx="3051593" cy="1133139"/>
              <a:chOff x="695325" y="2858637"/>
              <a:chExt cx="3051593" cy="1133139"/>
            </a:xfrm>
          </p:grpSpPr>
          <p:sp>
            <p:nvSpPr>
              <p:cNvPr id="9" name="TextBox 8"/>
              <p:cNvSpPr txBox="1"/>
              <p:nvPr/>
            </p:nvSpPr>
            <p:spPr bwMode="auto">
              <a:xfrm>
                <a:off x="695325" y="2858637"/>
                <a:ext cx="7152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4000">
                    <a:solidFill>
                      <a:srgbClr val="00ADB5"/>
                    </a:solidFill>
                    <a:latin typeface="Montserrat Medium"/>
                  </a:rPr>
                  <a:t>01</a:t>
                </a:r>
                <a:endParaRPr/>
              </a:p>
            </p:txBody>
          </p:sp>
          <p:sp>
            <p:nvSpPr>
              <p:cNvPr id="11" name="TextBox 10"/>
              <p:cNvSpPr txBox="1"/>
              <p:nvPr/>
            </p:nvSpPr>
            <p:spPr bwMode="auto">
              <a:xfrm>
                <a:off x="695325" y="3622444"/>
                <a:ext cx="30515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>
                    <a:solidFill>
                      <a:schemeClr val="bg1"/>
                    </a:solidFill>
                    <a:latin typeface="Montserrat Medium"/>
                  </a:rPr>
                  <a:t>Безлюдная среда</a:t>
                </a:r>
                <a:endParaRPr/>
              </a:p>
            </p:txBody>
          </p:sp>
        </p:grpSp>
      </p:grpSp>
      <p:grpSp>
        <p:nvGrpSpPr>
          <p:cNvPr id="5" name="Группа 4"/>
          <p:cNvGrpSpPr/>
          <p:nvPr/>
        </p:nvGrpSpPr>
        <p:grpSpPr bwMode="auto">
          <a:xfrm>
            <a:off x="4389693" y="2733796"/>
            <a:ext cx="3482719" cy="3101555"/>
            <a:chOff x="4389693" y="2274311"/>
            <a:chExt cx="3482719" cy="3101555"/>
          </a:xfrm>
        </p:grpSpPr>
        <p:sp>
          <p:nvSpPr>
            <p:cNvPr id="40" name="Прямоугольник 39"/>
            <p:cNvSpPr/>
            <p:nvPr/>
          </p:nvSpPr>
          <p:spPr bwMode="auto">
            <a:xfrm>
              <a:off x="4389693" y="2274311"/>
              <a:ext cx="3482719" cy="3101555"/>
            </a:xfrm>
            <a:prstGeom prst="rect">
              <a:avLst/>
            </a:prstGeom>
            <a:solidFill>
              <a:srgbClr val="103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33" name="Группа 32"/>
            <p:cNvGrpSpPr/>
            <p:nvPr/>
          </p:nvGrpSpPr>
          <p:grpSpPr bwMode="auto">
            <a:xfrm>
              <a:off x="4577210" y="2420414"/>
              <a:ext cx="3051593" cy="1410138"/>
              <a:chOff x="4442243" y="2858637"/>
              <a:chExt cx="3051593" cy="1410138"/>
            </a:xfrm>
          </p:grpSpPr>
          <p:sp>
            <p:nvSpPr>
              <p:cNvPr id="13" name="TextBox 12"/>
              <p:cNvSpPr txBox="1"/>
              <p:nvPr/>
            </p:nvSpPr>
            <p:spPr bwMode="auto">
              <a:xfrm>
                <a:off x="4442243" y="2858637"/>
                <a:ext cx="82105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4000">
                    <a:solidFill>
                      <a:srgbClr val="00ADB5"/>
                    </a:solidFill>
                    <a:latin typeface="Montserrat Medium"/>
                  </a:rPr>
                  <a:t>02</a:t>
                </a:r>
                <a:endParaRPr/>
              </a:p>
            </p:txBody>
          </p:sp>
          <p:sp>
            <p:nvSpPr>
              <p:cNvPr id="28" name="TextBox 27"/>
              <p:cNvSpPr txBox="1"/>
              <p:nvPr/>
            </p:nvSpPr>
            <p:spPr bwMode="auto">
              <a:xfrm>
                <a:off x="4442243" y="3622444"/>
                <a:ext cx="30515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>
                    <a:solidFill>
                      <a:schemeClr val="bg1"/>
                    </a:solidFill>
                    <a:latin typeface="Montserrat Medium"/>
                  </a:rPr>
                  <a:t>Использование безопасных роботов</a:t>
                </a:r>
                <a:endParaRPr/>
              </a:p>
            </p:txBody>
          </p:sp>
        </p:grpSp>
      </p:grpSp>
      <p:grpSp>
        <p:nvGrpSpPr>
          <p:cNvPr id="7" name="Группа 6"/>
          <p:cNvGrpSpPr/>
          <p:nvPr/>
        </p:nvGrpSpPr>
        <p:grpSpPr bwMode="auto">
          <a:xfrm>
            <a:off x="8047293" y="2733796"/>
            <a:ext cx="3482719" cy="3101555"/>
            <a:chOff x="8047293" y="2274311"/>
            <a:chExt cx="3482719" cy="3101555"/>
          </a:xfrm>
        </p:grpSpPr>
        <p:sp>
          <p:nvSpPr>
            <p:cNvPr id="41" name="Прямоугольник 40"/>
            <p:cNvSpPr/>
            <p:nvPr/>
          </p:nvSpPr>
          <p:spPr bwMode="auto">
            <a:xfrm>
              <a:off x="8047293" y="2274311"/>
              <a:ext cx="3482719" cy="3101555"/>
            </a:xfrm>
            <a:prstGeom prst="rect">
              <a:avLst/>
            </a:prstGeom>
            <a:solidFill>
              <a:srgbClr val="103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32" name="Группа 31"/>
            <p:cNvGrpSpPr/>
            <p:nvPr/>
          </p:nvGrpSpPr>
          <p:grpSpPr bwMode="auto">
            <a:xfrm>
              <a:off x="8283246" y="2420414"/>
              <a:ext cx="3051593" cy="1410138"/>
              <a:chOff x="8558392" y="2858637"/>
              <a:chExt cx="3051593" cy="1410138"/>
            </a:xfrm>
          </p:grpSpPr>
          <p:sp>
            <p:nvSpPr>
              <p:cNvPr id="17" name="TextBox 16"/>
              <p:cNvSpPr txBox="1"/>
              <p:nvPr/>
            </p:nvSpPr>
            <p:spPr bwMode="auto">
              <a:xfrm>
                <a:off x="8558392" y="2858637"/>
                <a:ext cx="8194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ru-RU" sz="4000">
                    <a:solidFill>
                      <a:srgbClr val="00ADB5"/>
                    </a:solidFill>
                    <a:latin typeface="Montserrat Medium"/>
                  </a:rPr>
                  <a:t>03</a:t>
                </a:r>
                <a:endParaRPr/>
              </a:p>
            </p:txBody>
          </p:sp>
          <p:sp>
            <p:nvSpPr>
              <p:cNvPr id="30" name="TextBox 29"/>
              <p:cNvSpPr txBox="1"/>
              <p:nvPr/>
            </p:nvSpPr>
            <p:spPr bwMode="auto">
              <a:xfrm>
                <a:off x="8558392" y="3622444"/>
                <a:ext cx="30515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ru-RU">
                    <a:solidFill>
                      <a:schemeClr val="bg1"/>
                    </a:solidFill>
                    <a:latin typeface="Montserrat Medium"/>
                  </a:rPr>
                  <a:t>Сопутствующие современные решения</a:t>
                </a:r>
                <a:endParaRPr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C6724"/>
      </a:hlink>
      <a:folHlink>
        <a:srgbClr val="FC6724"/>
      </a:folHlink>
    </a:clrScheme>
    <a:fontScheme name="Стандартная">
      <a:majorFont>
        <a:latin typeface="Calibri Light"/>
        <a:ea typeface="Liberation Sans"/>
        <a:cs typeface="Liberation Sans"/>
      </a:majorFont>
      <a:minorFont>
        <a:latin typeface="Calibri"/>
        <a:ea typeface="Liberation Sans"/>
        <a:cs typeface="Liberation Sans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765</Words>
  <Application>Microsoft Office PowerPoint</Application>
  <DocSecurity>0</DocSecurity>
  <PresentationFormat>Широкоэкранный</PresentationFormat>
  <Paragraphs>180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Montserrat</vt:lpstr>
      <vt:lpstr>Montserrat Medium</vt:lpstr>
      <vt:lpstr>Montserrat SemiBold</vt:lpstr>
      <vt:lpstr>Roboto</vt:lpstr>
      <vt:lpstr>Wingdings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Polina Golovanova</dc:creator>
  <cp:keywords/>
  <dc:description/>
  <cp:lastModifiedBy>a.antonova</cp:lastModifiedBy>
  <cp:revision>32</cp:revision>
  <dcterms:created xsi:type="dcterms:W3CDTF">2021-05-11T06:36:12Z</dcterms:created>
  <dcterms:modified xsi:type="dcterms:W3CDTF">2026-03-23T13:32:08Z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0x010100E905C5D420A9FF4E9BE550BB65A2EFE3</vt:lpwstr>
  </property>
  <property fmtid="{D5CDD505-2E9C-101B-9397-08002B2CF9AE}" pid="3" name="MediaServiceImageTags">
    <vt:lpwstr/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2023-01-26T14:34:22Z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069677a4-f3b1-4edb-893c-43ff49374258</vt:lpwstr>
  </property>
  <property fmtid="{D5CDD505-2E9C-101B-9397-08002B2CF9AE}" pid="9" name="MSIP_Label_defa4170-0d19-0005-0004-bc88714345d2_ActionId">
    <vt:lpwstr>7bf1051a-745d-485e-b1f5-418335647d9f</vt:lpwstr>
  </property>
  <property fmtid="{D5CDD505-2E9C-101B-9397-08002B2CF9AE}" pid="10" name="MSIP_Label_defa4170-0d19-0005-0004-bc88714345d2_ContentBits">
    <vt:lpwstr>0</vt:lpwstr>
  </property>
</Properties>
</file>