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8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4"/>
  </p:sldMasterIdLst>
  <p:notesMasterIdLst>
    <p:notesMasterId r:id="rId16"/>
  </p:notesMasterIdLst>
  <p:sldIdLst>
    <p:sldId id="1036" r:id="rId5"/>
    <p:sldId id="1045" r:id="rId6"/>
    <p:sldId id="959" r:id="rId7"/>
    <p:sldId id="972" r:id="rId8"/>
    <p:sldId id="1047" r:id="rId9"/>
    <p:sldId id="1053" r:id="rId10"/>
    <p:sldId id="1049" r:id="rId11"/>
    <p:sldId id="1050" r:id="rId12"/>
    <p:sldId id="1051" r:id="rId13"/>
    <p:sldId id="1052" r:id="rId14"/>
    <p:sldId id="103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9" orient="horz" pos="4042" userDrawn="1">
          <p15:clr>
            <a:srgbClr val="A4A3A4"/>
          </p15:clr>
        </p15:guide>
        <p15:guide id="54" pos="438" userDrawn="1">
          <p15:clr>
            <a:srgbClr val="A4A3A4"/>
          </p15:clr>
        </p15:guide>
        <p15:guide id="55" orient="horz" pos="278" userDrawn="1">
          <p15:clr>
            <a:srgbClr val="A4A3A4"/>
          </p15:clr>
        </p15:guide>
        <p15:guide id="56" pos="724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6968F38-880A-F4B6-4476-D2D70EB81A6E}" name="Irina Grigorieva" initials="IG" userId="S::irina.grigorieva@hyve.group::f8f57591-23f8-4b9d-86cf-a9845d085e44" providerId="AD"/>
  <p188:author id="{45B757FE-B7E3-2C33-9DA6-D31A1AF2D307}" name="Evgenia Kuznetsova" initials="EK" userId="S::evgenia.kuznetsova@hyve.group::9b36e2d7-9153-4fd7-9993-e7431c15154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ina Vorontsova" initials="KV" lastIdx="30" clrIdx="0">
    <p:extLst>
      <p:ext uri="{19B8F6BF-5375-455C-9EA6-DF929625EA0E}">
        <p15:presenceInfo xmlns:p15="http://schemas.microsoft.com/office/powerpoint/2012/main" userId="S::karina.vorontsova@hyve.group::72562ae0-5e27-4ae9-924a-481968207343" providerId="AD"/>
      </p:ext>
    </p:extLst>
  </p:cmAuthor>
  <p:cmAuthor id="2" name="Irina Grigorieva" initials="IG" lastIdx="2" clrIdx="1">
    <p:extLst>
      <p:ext uri="{19B8F6BF-5375-455C-9EA6-DF929625EA0E}">
        <p15:presenceInfo xmlns:p15="http://schemas.microsoft.com/office/powerpoint/2012/main" userId="S::irina.grigorieva@hyve.group::f8f57591-23f8-4b9d-86cf-a9845d085e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3768"/>
    <a:srgbClr val="00B0A8"/>
    <a:srgbClr val="173260"/>
    <a:srgbClr val="0092D7"/>
    <a:srgbClr val="7EC3EA"/>
    <a:srgbClr val="6AC2C1"/>
    <a:srgbClr val="0254A4"/>
    <a:srgbClr val="000000"/>
    <a:srgbClr val="4E6E80"/>
    <a:srgbClr val="2499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1B3CC9-A161-1B4A-A5AE-006980EEC0D1}" v="36" dt="2026-02-03T09:24:31.2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77"/>
    <p:restoredTop sz="94694"/>
  </p:normalViewPr>
  <p:slideViewPr>
    <p:cSldViewPr snapToGrid="0" showGuides="1">
      <p:cViewPr varScale="1">
        <p:scale>
          <a:sx n="117" d="100"/>
          <a:sy n="117" d="100"/>
        </p:scale>
        <p:origin x="1440" y="168"/>
      </p:cViewPr>
      <p:guideLst>
        <p:guide orient="horz" pos="4042"/>
        <p:guide pos="438"/>
        <p:guide orient="horz" pos="278"/>
        <p:guide pos="72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9AAB0-1C17-2541-BC81-4DBAD2673700}" type="datetimeFigureOut">
              <a:rPr lang="en-US" smtClean="0"/>
              <a:t>3/16/26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48022-1601-CB4B-9173-D3C89F068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61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F48022-1601-CB4B-9173-D3C89F0689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82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F48022-1601-CB4B-9173-D3C89F0689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06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31009-FE96-4B4C-ADFD-81D227A44F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927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31009-FE96-4B4C-ADFD-81D227A44F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511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49268-AF20-7DEB-4BB5-8C49F0258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BDE754-DFB6-7868-50AE-241E3D47FD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A84233-8E8A-3E1B-2CC0-15FE90340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AD115-E8ED-32A3-B181-26F9DC931B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31009-FE96-4B4C-ADFD-81D227A44F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286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49268-AF20-7DEB-4BB5-8C49F0258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BDE754-DFB6-7868-50AE-241E3D47FD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A84233-8E8A-3E1B-2CC0-15FE90340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AD115-E8ED-32A3-B181-26F9DC931B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31009-FE96-4B4C-ADFD-81D227A44F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226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31009-FE96-4B4C-ADFD-81D227A44F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910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49268-AF20-7DEB-4BB5-8C49F0258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BDE754-DFB6-7868-50AE-241E3D47FD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A84233-8E8A-3E1B-2CC0-15FE90340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AD115-E8ED-32A3-B181-26F9DC931B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31009-FE96-4B4C-ADFD-81D227A44F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90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49268-AF20-7DEB-4BB5-8C49F0258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BDE754-DFB6-7868-50AE-241E3D47FD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A84233-8E8A-3E1B-2CC0-15FE90340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AD115-E8ED-32A3-B181-26F9DC931B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31009-FE96-4B4C-ADFD-81D227A44F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820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49268-AF20-7DEB-4BB5-8C49F0258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BDE754-DFB6-7868-50AE-241E3D47FD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A84233-8E8A-3E1B-2CC0-15FE90340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AD115-E8ED-32A3-B181-26F9DC931B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31009-FE96-4B4C-ADFD-81D227A44F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166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2.bin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2344957-1BA0-41A9-85C6-E437865C1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7993" y="3739349"/>
            <a:ext cx="3047630" cy="304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92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7288561"/>
              </p:ext>
            </p:ext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13" name="Object 1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884E7E2-4917-44C3-9F74-B4FC58E94BF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l" rtl="0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100000"/>
            </a:pPr>
            <a:endParaRPr lang="en-US" sz="2200" b="0" i="0" u="none" strike="noStrike" cap="none" baseline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+mj-cs"/>
              <a:sym typeface="Roboto" panose="02000000000000000000" pitchFamily="2" charset="0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A98171E-C2C6-4E6E-9FB0-D5F6BB057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0535" y="62980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727C25-58C0-4FA9-AFE0-0686424A06A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2C031B1-0CAF-4E46-87AA-5FCF4399F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30" y="146756"/>
            <a:ext cx="11347669" cy="68862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en-GB" sz="22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021C018-BCC1-428D-9409-B41438697358}"/>
              </a:ext>
            </a:extLst>
          </p:cNvPr>
          <p:cNvCxnSpPr/>
          <p:nvPr userDrawn="1"/>
        </p:nvCxnSpPr>
        <p:spPr>
          <a:xfrm>
            <a:off x="0" y="842723"/>
            <a:ext cx="1168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A09353-A21E-41D0-9396-DC50AF941CD9}"/>
              </a:ext>
            </a:extLst>
          </p:cNvPr>
          <p:cNvCxnSpPr/>
          <p:nvPr userDrawn="1"/>
        </p:nvCxnSpPr>
        <p:spPr>
          <a:xfrm>
            <a:off x="281687" y="6159680"/>
            <a:ext cx="11659635" cy="0"/>
          </a:xfrm>
          <a:prstGeom prst="line">
            <a:avLst/>
          </a:prstGeom>
          <a:ln w="12700">
            <a:solidFill>
              <a:srgbClr val="E252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1767E445-A32A-4D5A-AB0D-180D697031D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1687" y="6212110"/>
            <a:ext cx="537020" cy="53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20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F2144-F51A-9428-1994-0516467E8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DBD08-7F1C-4E75-FF7A-DE7B8A4FF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4E327-E011-4992-7D43-6FBA30EC9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FC21D-736E-4C56-91F6-5CB9B4236307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8BDE0-8E3A-354B-5382-6DB618EE6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6C5D8-2914-05F6-E633-26782772F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5E9A-27F0-4711-BE23-2205AFB13B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908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EF5D30-669E-A347-970A-E6A0DA720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E28F-19D9-F84F-8BF7-22580F47648C}" type="datetimeFigureOut">
              <a:rPr lang="en-US" smtClean="0"/>
              <a:t>3/16/26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CBBACB1-2C42-0E44-8066-2ADA65FEC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A9A798-0955-5349-BD3B-1611CD71D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E0C5-0D95-194D-BF71-10BAE6E4E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96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2C247CD-DB46-4112-AFE3-B2ABD36CF930}"/>
              </a:ext>
            </a:extLst>
          </p:cNvPr>
          <p:cNvSpPr/>
          <p:nvPr userDrawn="1"/>
        </p:nvSpPr>
        <p:spPr>
          <a:xfrm>
            <a:off x="0" y="0"/>
            <a:ext cx="6169981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E40238-12C7-4BD1-A31A-0A141D794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189" y="1"/>
            <a:ext cx="1899492" cy="18820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200564-D79C-4C51-8F24-A89FB89A40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5034" y="6029093"/>
            <a:ext cx="575155" cy="57515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169981" y="-1"/>
            <a:ext cx="6022018" cy="6857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094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ьек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8F6B9C4-8CBD-4EF3-AD0C-8EDB49962F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69981" y="0"/>
            <a:ext cx="6022019" cy="685806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7F46061-C450-4DC9-ABF4-109911CB20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59231" y="6029093"/>
            <a:ext cx="575155" cy="57515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69981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80D2BEE-A9D6-408C-B861-D67637A518B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83928" y="370991"/>
            <a:ext cx="5404282" cy="540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08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ьект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0051DA3-42B8-45B4-AF1E-FCE66A3B93A3}"/>
              </a:ext>
            </a:extLst>
          </p:cNvPr>
          <p:cNvSpPr/>
          <p:nvPr userDrawn="1"/>
        </p:nvSpPr>
        <p:spPr>
          <a:xfrm>
            <a:off x="0" y="994299"/>
            <a:ext cx="12192000" cy="5863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863694-7D8B-9EFE-05F0-85C5F0E69A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Вставить картинку нажатием на иконку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759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ьект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863694-7D8B-9EFE-05F0-85C5F0E69A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7240" y="4130040"/>
            <a:ext cx="5013960" cy="2129901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Вставить картинку нажатием на иконку</a:t>
            </a:r>
            <a:endParaRPr lang="en-US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E9996B2-0890-6366-C120-2715F440EC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00800" y="4130040"/>
            <a:ext cx="5013960" cy="2129901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Вставить картинку нажатием на иконку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109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ьект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308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ьект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2AC2C6-0587-4212-A981-25ED365009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034" y="6029093"/>
            <a:ext cx="575155" cy="57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86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ьект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9E13DD5-BB09-47DC-ADA2-CA2961F091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7360" y="-1"/>
            <a:ext cx="2327593" cy="2306239"/>
          </a:xfrm>
          <a:prstGeom prst="rect">
            <a:avLst/>
          </a:prstGeom>
        </p:spPr>
      </p:pic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426720"/>
            <a:ext cx="4673601" cy="4673600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490E2D8-369B-4A6A-9A71-34DBF57756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5034" y="6029093"/>
            <a:ext cx="575155" cy="57515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7238AC-1FC0-43AA-ACD5-9C3C47643E4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73195" y="4389755"/>
            <a:ext cx="1574165" cy="157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4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ьект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F053DE-F38B-46C1-A9FC-14D1D54A60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022019" cy="68580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06A6E9-503D-4F11-9C44-B571DC5759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5034" y="6029093"/>
            <a:ext cx="575155" cy="575155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22019" y="0"/>
            <a:ext cx="6169981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825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77F82FC-CFF5-436A-B354-819EC86932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6894067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204" imgH="204" progId="TCLayout.ActiveDocument.1">
                  <p:embed/>
                </p:oleObj>
              </mc:Choice>
              <mc:Fallback>
                <p:oleObj name="think-cell Slide" r:id="rId15" imgW="204" imgH="20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77F82FC-CFF5-436A-B354-819EC86932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285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8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2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4.svg"/><Relationship Id="rId11" Type="http://schemas.openxmlformats.org/officeDocument/2006/relationships/image" Target="../media/image19.svg"/><Relationship Id="rId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17.jpg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4.svg"/><Relationship Id="rId11" Type="http://schemas.openxmlformats.org/officeDocument/2006/relationships/image" Target="../media/image19.svg"/><Relationship Id="rId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2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4.svg"/><Relationship Id="rId11" Type="http://schemas.openxmlformats.org/officeDocument/2006/relationships/image" Target="../media/image19.svg"/><Relationship Id="rId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4.svg"/><Relationship Id="rId7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9.svg"/><Relationship Id="rId3" Type="http://schemas.microsoft.com/office/2007/relationships/media" Target="../media/media1.mp4"/><Relationship Id="rId7" Type="http://schemas.openxmlformats.org/officeDocument/2006/relationships/image" Target="../media/image23.png"/><Relationship Id="rId12" Type="http://schemas.openxmlformats.org/officeDocument/2006/relationships/image" Target="../media/image1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0.png"/><Relationship Id="rId10" Type="http://schemas.openxmlformats.org/officeDocument/2006/relationships/image" Target="../media/image25.emf"/><Relationship Id="rId4" Type="http://schemas.openxmlformats.org/officeDocument/2006/relationships/video" Target="../media/media1.mp4"/><Relationship Id="rId9" Type="http://schemas.openxmlformats.org/officeDocument/2006/relationships/oleObject" Target="../embeddings/oleObject5.bin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9.svg"/><Relationship Id="rId3" Type="http://schemas.microsoft.com/office/2007/relationships/media" Target="../media/media2.mp4"/><Relationship Id="rId7" Type="http://schemas.openxmlformats.org/officeDocument/2006/relationships/image" Target="../media/image23.png"/><Relationship Id="rId12" Type="http://schemas.openxmlformats.org/officeDocument/2006/relationships/image" Target="../media/image1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1.png"/><Relationship Id="rId10" Type="http://schemas.openxmlformats.org/officeDocument/2006/relationships/image" Target="../media/image25.emf"/><Relationship Id="rId4" Type="http://schemas.openxmlformats.org/officeDocument/2006/relationships/video" Target="../media/media2.mp4"/><Relationship Id="rId9" Type="http://schemas.openxmlformats.org/officeDocument/2006/relationships/oleObject" Target="../embeddings/oleObject5.bin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emf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2.png"/><Relationship Id="rId5" Type="http://schemas.openxmlformats.org/officeDocument/2006/relationships/image" Target="../media/image32.png"/><Relationship Id="rId10" Type="http://schemas.openxmlformats.org/officeDocument/2006/relationships/image" Target="../media/image19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2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4.svg"/><Relationship Id="rId11" Type="http://schemas.openxmlformats.org/officeDocument/2006/relationships/image" Target="../media/image19.svg"/><Relationship Id="rId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2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4.svg"/><Relationship Id="rId11" Type="http://schemas.openxmlformats.org/officeDocument/2006/relationships/image" Target="../media/image19.svg"/><Relationship Id="rId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ne and truck with containers&#10;&#10;AI-generated content may be incorrect.">
            <a:extLst>
              <a:ext uri="{FF2B5EF4-FFF2-40B4-BE49-F238E27FC236}">
                <a16:creationId xmlns:a16="http://schemas.microsoft.com/office/drawing/2014/main" id="{45BCF531-FE2D-74A0-3CA5-FB245A2BAF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39" t="4871" r="15511" b="37647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278" name="TextBox 1277">
            <a:extLst>
              <a:ext uri="{FF2B5EF4-FFF2-40B4-BE49-F238E27FC236}">
                <a16:creationId xmlns:a16="http://schemas.microsoft.com/office/drawing/2014/main" id="{223F0BC4-70CE-6A33-9C3F-33DF6CA3BD96}"/>
              </a:ext>
            </a:extLst>
          </p:cNvPr>
          <p:cNvSpPr txBox="1"/>
          <p:nvPr/>
        </p:nvSpPr>
        <p:spPr>
          <a:xfrm>
            <a:off x="562261" y="5673175"/>
            <a:ext cx="34194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</a:rPr>
              <a:t>30-я Международная выставка </a:t>
            </a:r>
            <a:b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</a:rPr>
              <a:t>транспортно-логистических услуг, </a:t>
            </a:r>
            <a:b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</a:rPr>
              <a:t>складского оборудования и технологий</a:t>
            </a:r>
            <a:endParaRPr lang="ru-RU" sz="1200" b="0" dirty="0">
              <a:solidFill>
                <a:schemeClr val="bg1"/>
              </a:solidFill>
              <a:latin typeface="Montserrat" panose="00000500000000000000" pitchFamily="2" charset="-52"/>
              <a:ea typeface="Roboto" panose="02000000000000000000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614F3D8-36C0-84B5-4897-850355B4E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8463" y="5022208"/>
            <a:ext cx="3258541" cy="44183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E8FC1D-678C-A14C-66D8-AB2305379F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10359" y="4890231"/>
            <a:ext cx="2445878" cy="4418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2DEF47-F0AE-68EA-0D59-70977A1D8D48}"/>
              </a:ext>
            </a:extLst>
          </p:cNvPr>
          <p:cNvSpPr txBox="1"/>
          <p:nvPr/>
        </p:nvSpPr>
        <p:spPr>
          <a:xfrm>
            <a:off x="4620131" y="5541198"/>
            <a:ext cx="34194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</a:rPr>
              <a:t>5-я Специальная экспозиция </a:t>
            </a:r>
            <a:b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</a:rPr>
              <a:t>складской техники, систем хранения, погрузо-разгрузочного оборудования </a:t>
            </a:r>
            <a:b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</a:rPr>
              <a:t>и средств автоматизации склада</a:t>
            </a:r>
            <a:endParaRPr lang="ru-RU" sz="1200" b="0" dirty="0">
              <a:solidFill>
                <a:schemeClr val="bg1"/>
              </a:solidFill>
              <a:latin typeface="Montserrat" panose="00000500000000000000" pitchFamily="2" charset="-52"/>
              <a:ea typeface="Roboto" panose="0200000000000000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A5C676-5AD5-7DE1-D9A9-AB210C9C0D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24" y="643287"/>
            <a:ext cx="2982686" cy="5366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CF49018-161B-8FC7-FE33-13D8400C1282}"/>
              </a:ext>
            </a:extLst>
          </p:cNvPr>
          <p:cNvSpPr txBox="1"/>
          <p:nvPr/>
        </p:nvSpPr>
        <p:spPr bwMode="auto">
          <a:xfrm>
            <a:off x="562261" y="2631491"/>
            <a:ext cx="110674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bg2"/>
                </a:solidFill>
                <a:latin typeface="Montserrat SemiBold" pitchFamily="2" charset="0"/>
              </a:rPr>
              <a:t>OPEX-стратегия выживания склада </a:t>
            </a:r>
            <a:endParaRPr lang="en-US" sz="2800" b="1" dirty="0">
              <a:solidFill>
                <a:schemeClr val="bg2"/>
              </a:solidFill>
              <a:latin typeface="Montserrat SemiBold" pitchFamily="2" charset="0"/>
            </a:endParaRPr>
          </a:p>
          <a:p>
            <a:pPr>
              <a:defRPr/>
            </a:pPr>
            <a:r>
              <a:rPr lang="ru-RU" sz="2800" b="1" dirty="0">
                <a:solidFill>
                  <a:schemeClr val="bg2"/>
                </a:solidFill>
                <a:latin typeface="Montserrat SemiBold" pitchFamily="2" charset="0"/>
              </a:rPr>
              <a:t>в условиях кадрового голода </a:t>
            </a:r>
            <a:endParaRPr lang="en-US" sz="2800" b="1" dirty="0">
              <a:solidFill>
                <a:schemeClr val="bg2"/>
              </a:solidFill>
              <a:latin typeface="Montserrat SemiBold" pitchFamily="2" charset="0"/>
            </a:endParaRPr>
          </a:p>
          <a:p>
            <a:pPr>
              <a:defRPr/>
            </a:pPr>
            <a:r>
              <a:rPr lang="ru-RU" sz="2800" b="1" dirty="0">
                <a:solidFill>
                  <a:schemeClr val="bg2"/>
                </a:solidFill>
                <a:latin typeface="Montserrat SemiBold" pitchFamily="2" charset="0"/>
              </a:rPr>
              <a:t>и недоступных кредитов</a:t>
            </a:r>
            <a:endParaRPr sz="2800" b="1" dirty="0">
              <a:solidFill>
                <a:schemeClr val="bg2"/>
              </a:solidFill>
              <a:latin typeface="Montserrat SemiBold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658012-B2A4-D50C-58B0-03EF7F8371A6}"/>
              </a:ext>
            </a:extLst>
          </p:cNvPr>
          <p:cNvSpPr txBox="1"/>
          <p:nvPr/>
        </p:nvSpPr>
        <p:spPr bwMode="auto">
          <a:xfrm>
            <a:off x="562261" y="2059394"/>
            <a:ext cx="1106747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chemeClr val="bg2"/>
                </a:solidFill>
                <a:latin typeface="Montserrat SemiBold" pitchFamily="2" charset="0"/>
              </a:rPr>
              <a:t>АРЕНДА РОБОТОВ</a:t>
            </a:r>
            <a:r>
              <a:rPr lang="en" sz="3000" b="1" dirty="0">
                <a:solidFill>
                  <a:schemeClr val="bg2"/>
                </a:solidFill>
                <a:latin typeface="Montserrat SemiBold" pitchFamily="2" charset="0"/>
              </a:rPr>
              <a:t>: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9094209-1CD2-1190-5BE4-4027977C55E8}"/>
              </a:ext>
            </a:extLst>
          </p:cNvPr>
          <p:cNvSpPr/>
          <p:nvPr/>
        </p:nvSpPr>
        <p:spPr bwMode="auto">
          <a:xfrm>
            <a:off x="6096001" y="849992"/>
            <a:ext cx="6096000" cy="124810"/>
          </a:xfrm>
          <a:prstGeom prst="rect">
            <a:avLst/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137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6CE40-3A24-AE9C-3BE6-B5EAB5CD9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119D7423-4671-64A3-E9E0-E8E534745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153" t="52507" r="3806" b="17470"/>
          <a:stretch>
            <a:fillRect/>
          </a:stretch>
        </p:blipFill>
        <p:spPr>
          <a:xfrm>
            <a:off x="1" y="0"/>
            <a:ext cx="12192000" cy="6895400"/>
          </a:xfrm>
          <a:prstGeom prst="rect">
            <a:avLst/>
          </a:prstGeom>
        </p:spPr>
      </p:pic>
      <p:sp>
        <p:nvSpPr>
          <p:cNvPr id="18" name="Рисунок 14">
            <a:extLst>
              <a:ext uri="{FF2B5EF4-FFF2-40B4-BE49-F238E27FC236}">
                <a16:creationId xmlns:a16="http://schemas.microsoft.com/office/drawing/2014/main" id="{85E6D279-73FE-6554-E51C-99D61C039D8B}"/>
              </a:ext>
            </a:extLst>
          </p:cNvPr>
          <p:cNvSpPr/>
          <p:nvPr/>
        </p:nvSpPr>
        <p:spPr>
          <a:xfrm>
            <a:off x="0" y="-19881"/>
            <a:ext cx="12182763" cy="6895399"/>
          </a:xfrm>
          <a:custGeom>
            <a:avLst/>
            <a:gdLst>
              <a:gd name="connsiteX0" fmla="*/ 0 w 12182763"/>
              <a:gd name="connsiteY0" fmla="*/ 0 h 2079230"/>
              <a:gd name="connsiteX1" fmla="*/ 12182763 w 12182763"/>
              <a:gd name="connsiteY1" fmla="*/ 0 h 2079230"/>
              <a:gd name="connsiteX2" fmla="*/ 12182763 w 12182763"/>
              <a:gd name="connsiteY2" fmla="*/ 2079230 h 2079230"/>
              <a:gd name="connsiteX3" fmla="*/ -1 w 12182763"/>
              <a:gd name="connsiteY3" fmla="*/ 2079230 h 207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763" h="2079230">
                <a:moveTo>
                  <a:pt x="0" y="0"/>
                </a:moveTo>
                <a:lnTo>
                  <a:pt x="12182763" y="0"/>
                </a:lnTo>
                <a:lnTo>
                  <a:pt x="12182763" y="2079230"/>
                </a:lnTo>
                <a:lnTo>
                  <a:pt x="-1" y="2079230"/>
                </a:lnTo>
                <a:close/>
              </a:path>
            </a:pathLst>
          </a:custGeom>
          <a:gradFill flip="none" rotWithShape="1"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  <a:tileRect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1EED05D-735F-CC4E-1147-45C38DBE2A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70" imgH="469" progId="TCLayout.ActiveDocument.1">
                  <p:embed/>
                </p:oleObj>
              </mc:Choice>
              <mc:Fallback>
                <p:oleObj name="think-cell Slide" r:id="rId7" imgW="470" imgH="46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1EED05D-735F-CC4E-1147-45C38DBE2A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4A924AE-E444-AD76-48B2-A4C557CB94E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D7D31"/>
              </a:buClr>
              <a:buSzPct val="100000"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  <a:sym typeface="Roboto" pitchFamily="2" charset="0"/>
            </a:endParaRPr>
          </a:p>
        </p:txBody>
      </p:sp>
      <p:pic>
        <p:nvPicPr>
          <p:cNvPr id="5" name="Рисунок 4" descr="Изображение выглядит как Шрифт, Графика, логотип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9CEB897-C50B-F540-0422-6D068E160D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0337" y="58047"/>
            <a:ext cx="1426590" cy="1008101"/>
          </a:xfrm>
          <a:prstGeom prst="rect">
            <a:avLst/>
          </a:prstGeom>
        </p:spPr>
      </p:pic>
      <p:pic>
        <p:nvPicPr>
          <p:cNvPr id="19" name="Graphic 7">
            <a:extLst>
              <a:ext uri="{FF2B5EF4-FFF2-40B4-BE49-F238E27FC236}">
                <a16:creationId xmlns:a16="http://schemas.microsoft.com/office/drawing/2014/main" id="{6AAAAB18-1158-A5F8-D4A7-EC2CDC5D3E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12727" y="421694"/>
            <a:ext cx="1785592" cy="2421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CEED7C-E8DD-C46F-55DA-CADD3B2A72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2094" y="393888"/>
            <a:ext cx="1500271" cy="26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AC0A05-68DF-0C8D-A5B4-81E8813119F8}"/>
              </a:ext>
            </a:extLst>
          </p:cNvPr>
          <p:cNvSpPr txBox="1"/>
          <p:nvPr/>
        </p:nvSpPr>
        <p:spPr bwMode="auto">
          <a:xfrm>
            <a:off x="706997" y="938852"/>
            <a:ext cx="7605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bg1"/>
                </a:solidFill>
                <a:latin typeface="Montserrat SemiBold" pitchFamily="2" charset="0"/>
              </a:rPr>
              <a:t>Преимущества сервисной модели</a:t>
            </a:r>
            <a:endParaRPr sz="2800" b="1" dirty="0">
              <a:latin typeface="Montserrat SemiBold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81AE025-652F-CDF8-CEC6-9BA52421ECB7}"/>
              </a:ext>
            </a:extLst>
          </p:cNvPr>
          <p:cNvSpPr/>
          <p:nvPr/>
        </p:nvSpPr>
        <p:spPr bwMode="auto">
          <a:xfrm>
            <a:off x="7239621" y="5573915"/>
            <a:ext cx="4699000" cy="933926"/>
          </a:xfrm>
          <a:prstGeom prst="rect">
            <a:avLst/>
          </a:prstGeom>
          <a:solidFill>
            <a:srgbClr val="00B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E8F20CB3-7D13-5EDB-C52B-E0B6071AD24B}"/>
              </a:ext>
            </a:extLst>
          </p:cNvPr>
          <p:cNvGrpSpPr/>
          <p:nvPr/>
        </p:nvGrpSpPr>
        <p:grpSpPr>
          <a:xfrm>
            <a:off x="732094" y="1602659"/>
            <a:ext cx="6275618" cy="2348515"/>
            <a:chOff x="732094" y="1602659"/>
            <a:chExt cx="6275618" cy="2348515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AFA534EF-B414-1070-7BB2-EEE3F6657F91}"/>
                </a:ext>
              </a:extLst>
            </p:cNvPr>
            <p:cNvSpPr/>
            <p:nvPr/>
          </p:nvSpPr>
          <p:spPr bwMode="auto">
            <a:xfrm>
              <a:off x="732094" y="1602659"/>
              <a:ext cx="6275618" cy="2348515"/>
            </a:xfrm>
            <a:prstGeom prst="rect">
              <a:avLst/>
            </a:prstGeom>
            <a:solidFill>
              <a:srgbClr val="10376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5AABE0C1-2224-980D-1D12-F8804773557E}"/>
                </a:ext>
              </a:extLst>
            </p:cNvPr>
            <p:cNvGrpSpPr/>
            <p:nvPr/>
          </p:nvGrpSpPr>
          <p:grpSpPr>
            <a:xfrm>
              <a:off x="1025965" y="1953275"/>
              <a:ext cx="5520615" cy="1613353"/>
              <a:chOff x="1025965" y="1931503"/>
              <a:chExt cx="5520615" cy="161335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18B38B-9D37-3F53-AC52-47F05557EDDB}"/>
                  </a:ext>
                </a:extLst>
              </p:cNvPr>
              <p:cNvSpPr txBox="1"/>
              <p:nvPr/>
            </p:nvSpPr>
            <p:spPr bwMode="auto">
              <a:xfrm>
                <a:off x="1025965" y="1931503"/>
                <a:ext cx="5520615" cy="4326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728"/>
                  </a:spcAft>
                  <a:buClr>
                    <a:srgbClr val="00ADB5"/>
                  </a:buClr>
                  <a:defRPr/>
                </a:pPr>
                <a:r>
                  <a:rPr lang="ru-RU" sz="2000" b="1" dirty="0">
                    <a:solidFill>
                      <a:schemeClr val="bg1"/>
                    </a:solidFill>
                    <a:latin typeface="Montserrat SemiBold" pitchFamily="2" charset="0"/>
                  </a:rPr>
                  <a:t>Снижение </a:t>
                </a:r>
                <a:r>
                  <a:rPr lang="en-US" sz="2000" b="1" dirty="0">
                    <a:solidFill>
                      <a:schemeClr val="bg1"/>
                    </a:solidFill>
                    <a:latin typeface="Montserrat SemiBold" pitchFamily="2" charset="0"/>
                  </a:rPr>
                  <a:t>CAPEX</a:t>
                </a:r>
                <a:endParaRPr lang="ru-RU" sz="2000" b="1" dirty="0">
                  <a:solidFill>
                    <a:schemeClr val="bg1"/>
                  </a:solidFill>
                  <a:latin typeface="Montserrat SemiBold" pitchFamily="2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55CB5E9-AD1F-2557-2BCD-597D5A0D947B}"/>
                  </a:ext>
                </a:extLst>
              </p:cNvPr>
              <p:cNvSpPr txBox="1"/>
              <p:nvPr/>
            </p:nvSpPr>
            <p:spPr bwMode="auto">
              <a:xfrm>
                <a:off x="1025965" y="2535349"/>
                <a:ext cx="5520615" cy="1009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728"/>
                  </a:spcAft>
                  <a:buClr>
                    <a:srgbClr val="00ADB5"/>
                  </a:buClr>
                  <a:defRPr/>
                </a:pPr>
                <a:r>
                  <a:rPr lang="ru-RU" sz="1700" b="1" dirty="0">
                    <a:solidFill>
                      <a:schemeClr val="bg1"/>
                    </a:solidFill>
                    <a:latin typeface="Montserrat Medium"/>
                  </a:rPr>
                  <a:t>Проекты финансируется из </a:t>
                </a:r>
                <a:r>
                  <a:rPr lang="en-US" sz="1700" b="1" dirty="0">
                    <a:solidFill>
                      <a:schemeClr val="bg1"/>
                    </a:solidFill>
                    <a:latin typeface="Montserrat Medium"/>
                  </a:rPr>
                  <a:t>OPEX </a:t>
                </a:r>
                <a:r>
                  <a:rPr lang="ru-RU" sz="1700" b="1" dirty="0">
                    <a:solidFill>
                      <a:schemeClr val="bg1"/>
                    </a:solidFill>
                    <a:latin typeface="Montserrat Medium"/>
                  </a:rPr>
                  <a:t>без увеличения долговой нагрузки или откладывание в будущее</a:t>
                </a:r>
                <a:endParaRPr dirty="0"/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504DF1C-FDEA-FDB2-7BDB-3FFF1EF26314}"/>
              </a:ext>
            </a:extLst>
          </p:cNvPr>
          <p:cNvSpPr txBox="1"/>
          <p:nvPr/>
        </p:nvSpPr>
        <p:spPr bwMode="auto">
          <a:xfrm>
            <a:off x="7395317" y="4681163"/>
            <a:ext cx="47590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5700" dirty="0">
                <a:solidFill>
                  <a:schemeClr val="bg1"/>
                </a:solidFill>
                <a:latin typeface="Advaken Sans Exp" pitchFamily="2" charset="0"/>
              </a:rPr>
              <a:t> "</a:t>
            </a:r>
            <a:endParaRPr sz="5700" dirty="0">
              <a:latin typeface="American Typewriter" panose="02090604020004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71B2F5-A9CC-8859-CA2B-2C63FBF7C1D9}"/>
              </a:ext>
            </a:extLst>
          </p:cNvPr>
          <p:cNvSpPr txBox="1"/>
          <p:nvPr/>
        </p:nvSpPr>
        <p:spPr bwMode="auto">
          <a:xfrm>
            <a:off x="7886648" y="5713210"/>
            <a:ext cx="32793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900" b="1" i="1" dirty="0">
                <a:solidFill>
                  <a:schemeClr val="bg1"/>
                </a:solidFill>
                <a:latin typeface="Montserrat SemiBold" pitchFamily="2" charset="0"/>
              </a:rPr>
              <a:t>Роботы в работе — деньги в обороте</a:t>
            </a:r>
            <a:endParaRPr lang="ru-RU" sz="1900" b="1" i="1" dirty="0">
              <a:latin typeface="Montserrat SemiBold" pitchFamily="2" charset="0"/>
            </a:endParaRP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16DA13B6-1B95-3A49-F5C9-6F69E100D325}"/>
              </a:ext>
            </a:extLst>
          </p:cNvPr>
          <p:cNvGrpSpPr/>
          <p:nvPr/>
        </p:nvGrpSpPr>
        <p:grpSpPr>
          <a:xfrm>
            <a:off x="738640" y="4145797"/>
            <a:ext cx="6275618" cy="2362044"/>
            <a:chOff x="738640" y="4145797"/>
            <a:chExt cx="6275618" cy="2362044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4B71E4AF-08E4-B997-BD32-217918E4156F}"/>
                </a:ext>
              </a:extLst>
            </p:cNvPr>
            <p:cNvSpPr/>
            <p:nvPr/>
          </p:nvSpPr>
          <p:spPr bwMode="auto">
            <a:xfrm>
              <a:off x="738640" y="4145797"/>
              <a:ext cx="6275618" cy="2362044"/>
            </a:xfrm>
            <a:prstGeom prst="rect">
              <a:avLst/>
            </a:prstGeom>
            <a:solidFill>
              <a:srgbClr val="10376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D53ED11E-E4CC-899F-90FC-F0D029C6E6B1}"/>
                </a:ext>
              </a:extLst>
            </p:cNvPr>
            <p:cNvGrpSpPr/>
            <p:nvPr/>
          </p:nvGrpSpPr>
          <p:grpSpPr>
            <a:xfrm>
              <a:off x="1025965" y="4519454"/>
              <a:ext cx="5520615" cy="1588029"/>
              <a:chOff x="1025965" y="4541226"/>
              <a:chExt cx="5520615" cy="158802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8CF3176-18FC-C75D-B4B9-4EC4F2A7EAD0}"/>
                  </a:ext>
                </a:extLst>
              </p:cNvPr>
              <p:cNvSpPr txBox="1"/>
              <p:nvPr/>
            </p:nvSpPr>
            <p:spPr bwMode="auto">
              <a:xfrm>
                <a:off x="1025965" y="4541226"/>
                <a:ext cx="5520615" cy="4326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728"/>
                  </a:spcAft>
                  <a:buClr>
                    <a:srgbClr val="00ADB5"/>
                  </a:buClr>
                  <a:defRPr/>
                </a:pPr>
                <a:r>
                  <a:rPr lang="ru-RU" sz="2000" b="1" dirty="0">
                    <a:solidFill>
                      <a:schemeClr val="bg1"/>
                    </a:solidFill>
                    <a:latin typeface="Montserrat SemiBold" pitchFamily="2" charset="0"/>
                  </a:rPr>
                  <a:t>Масштабирование</a:t>
                </a:r>
                <a:endParaRPr lang="ru-RU" sz="2000" b="1" dirty="0">
                  <a:solidFill>
                    <a:srgbClr val="00ADB6"/>
                  </a:solidFill>
                  <a:latin typeface="Montserrat SemiBold" pitchFamily="2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EFC9723-D93C-73B8-724A-4246CDC5F134}"/>
                  </a:ext>
                </a:extLst>
              </p:cNvPr>
              <p:cNvSpPr txBox="1"/>
              <p:nvPr/>
            </p:nvSpPr>
            <p:spPr bwMode="auto">
              <a:xfrm>
                <a:off x="1025965" y="5119748"/>
                <a:ext cx="5520615" cy="1009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728"/>
                  </a:spcAft>
                  <a:buClr>
                    <a:srgbClr val="00ADB5"/>
                  </a:buClr>
                  <a:defRPr/>
                </a:pPr>
                <a:r>
                  <a:rPr lang="ru-RU" sz="1700" dirty="0">
                    <a:solidFill>
                      <a:schemeClr val="bg1"/>
                    </a:solidFill>
                    <a:latin typeface="Montserrat Medium"/>
                  </a:rPr>
                  <a:t>Сервисный подход дает возможность быстро масштабировать успешные проекты и увеличивать эффективность бизнеса. </a:t>
                </a:r>
                <a:endParaRPr lang="ru-RU" sz="1700" dirty="0">
                  <a:solidFill>
                    <a:srgbClr val="00ADB6"/>
                  </a:solidFill>
                  <a:latin typeface="Montserrat"/>
                </a:endParaRPr>
              </a:p>
            </p:txBody>
          </p:sp>
        </p:grpSp>
      </p:grp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3A95773-95D8-96EB-314B-74B55991E47D}"/>
              </a:ext>
            </a:extLst>
          </p:cNvPr>
          <p:cNvSpPr/>
          <p:nvPr/>
        </p:nvSpPr>
        <p:spPr bwMode="auto">
          <a:xfrm>
            <a:off x="7239621" y="1601366"/>
            <a:ext cx="4699000" cy="3764147"/>
          </a:xfrm>
          <a:prstGeom prst="rect">
            <a:avLst/>
          </a:prstGeom>
          <a:solidFill>
            <a:srgbClr val="00B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1811C2B-2764-79D8-18BF-036CDC162D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9621" y="1597489"/>
            <a:ext cx="46990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01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5F326-E5B2-C3CC-E5BF-12118BD88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FD43407D-80E1-D8C6-FB9B-D4EF2E7B9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153" t="11807" r="3806" b="13264"/>
          <a:stretch>
            <a:fillRect/>
          </a:stretch>
        </p:blipFill>
        <p:spPr>
          <a:xfrm>
            <a:off x="1" y="0"/>
            <a:ext cx="12192000" cy="6895400"/>
          </a:xfrm>
          <a:prstGeom prst="rect">
            <a:avLst/>
          </a:prstGeom>
        </p:spPr>
      </p:pic>
      <p:pic>
        <p:nvPicPr>
          <p:cNvPr id="23" name="Picture 22" descr="A plane and truck with containers&#10;&#10;AI-generated content may be incorrect.">
            <a:extLst>
              <a:ext uri="{FF2B5EF4-FFF2-40B4-BE49-F238E27FC236}">
                <a16:creationId xmlns:a16="http://schemas.microsoft.com/office/drawing/2014/main" id="{D36B1160-1D1A-F45D-86DA-82E94D74DF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006" b="20647"/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215C1B-8B73-CB8B-3956-291C7DEEA721}"/>
              </a:ext>
            </a:extLst>
          </p:cNvPr>
          <p:cNvSpPr txBox="1"/>
          <p:nvPr/>
        </p:nvSpPr>
        <p:spPr bwMode="auto">
          <a:xfrm>
            <a:off x="298361" y="1351961"/>
            <a:ext cx="60994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dirty="0">
                <a:solidFill>
                  <a:schemeClr val="bg1"/>
                </a:solidFill>
                <a:latin typeface="Montserrat SemiBold" pitchFamily="2" charset="0"/>
              </a:rPr>
              <a:t>УМНЫЕ РЕШЕНИЯ ДЛЯ ЦИФРОВОЙ ТРАНСФОРМАЦИИ ОТРАСЛЕЙ</a:t>
            </a:r>
            <a:endParaRPr lang="ru-RU" sz="2200" b="1" dirty="0">
              <a:latin typeface="Montserrat SemiBold" pitchFamily="2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940AA831-20F7-C489-F21F-A57C17516913}"/>
              </a:ext>
            </a:extLst>
          </p:cNvPr>
          <p:cNvSpPr/>
          <p:nvPr/>
        </p:nvSpPr>
        <p:spPr bwMode="auto">
          <a:xfrm>
            <a:off x="6076700" y="376718"/>
            <a:ext cx="5765395" cy="6104562"/>
          </a:xfrm>
          <a:prstGeom prst="roundRect">
            <a:avLst>
              <a:gd name="adj" fmla="val 0"/>
            </a:avLst>
          </a:prstGeom>
          <a:solidFill>
            <a:srgbClr val="1037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70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07DC69D-D3FD-1A48-130C-4AAA6A3EE736}"/>
              </a:ext>
            </a:extLst>
          </p:cNvPr>
          <p:cNvGrpSpPr/>
          <p:nvPr/>
        </p:nvGrpSpPr>
        <p:grpSpPr bwMode="auto">
          <a:xfrm>
            <a:off x="6406480" y="701832"/>
            <a:ext cx="3316944" cy="1016531"/>
            <a:chOff x="10661650" y="1945524"/>
            <a:chExt cx="3316944" cy="1262260"/>
          </a:xfrm>
        </p:grpSpPr>
        <p:sp>
          <p:nvSpPr>
            <p:cNvPr id="18" name="default_name">
              <a:extLst>
                <a:ext uri="{FF2B5EF4-FFF2-40B4-BE49-F238E27FC236}">
                  <a16:creationId xmlns:a16="http://schemas.microsoft.com/office/drawing/2014/main" id="{BFE053B1-CF46-5F90-E8E5-83F2D33A5E0B}"/>
                </a:ext>
              </a:extLst>
            </p:cNvPr>
            <p:cNvSpPr/>
            <p:nvPr/>
          </p:nvSpPr>
          <p:spPr bwMode="auto">
            <a:xfrm>
              <a:off x="10661650" y="1945524"/>
              <a:ext cx="2269302" cy="256838"/>
            </a:xfrm>
            <a:prstGeom prst="rect">
              <a:avLst/>
            </a:prstGeom>
            <a:noFill/>
            <a:ln/>
          </p:spPr>
          <p:txBody>
            <a:bodyPr wrap="square" lIns="36000" tIns="36000" rIns="36000" bIns="36000" rtlCol="0" anchor="t"/>
            <a:lstStyle/>
            <a:p>
              <a:pPr>
                <a:lnSpc>
                  <a:spcPts val="2080"/>
                </a:lnSpc>
                <a:defRPr/>
              </a:pPr>
              <a:r>
                <a:rPr lang="ru-RU" b="1" dirty="0">
                  <a:solidFill>
                    <a:schemeClr val="bg1"/>
                  </a:solidFill>
                  <a:latin typeface="Montserrat SemiBold"/>
                  <a:ea typeface="Montserrat SemiBold"/>
                  <a:cs typeface="Montserrat SemiBold"/>
                </a:rPr>
                <a:t>Телефоны</a:t>
              </a:r>
              <a:endParaRPr lang="en-US" b="1" dirty="0">
                <a:solidFill>
                  <a:schemeClr val="bg1"/>
                </a:solidFill>
                <a:latin typeface="Montserrat SemiBold"/>
              </a:endParaRPr>
            </a:p>
          </p:txBody>
        </p:sp>
        <p:sp>
          <p:nvSpPr>
            <p:cNvPr id="20" name="name_7 495 927-95-29">
              <a:extLst>
                <a:ext uri="{FF2B5EF4-FFF2-40B4-BE49-F238E27FC236}">
                  <a16:creationId xmlns:a16="http://schemas.microsoft.com/office/drawing/2014/main" id="{661B4310-A432-34D6-BB46-A7DCD8FF31D7}"/>
                </a:ext>
              </a:extLst>
            </p:cNvPr>
            <p:cNvSpPr/>
            <p:nvPr/>
          </p:nvSpPr>
          <p:spPr bwMode="auto">
            <a:xfrm>
              <a:off x="10661650" y="2463797"/>
              <a:ext cx="3316944" cy="367627"/>
            </a:xfrm>
            <a:prstGeom prst="rect">
              <a:avLst/>
            </a:prstGeom>
            <a:noFill/>
            <a:ln/>
          </p:spPr>
          <p:txBody>
            <a:bodyPr wrap="square" lIns="36000" tIns="36000" rIns="36000" bIns="36000" rtlCol="0" anchor="t"/>
            <a:lstStyle/>
            <a:p>
              <a:pPr>
                <a:lnSpc>
                  <a:spcPts val="2319"/>
                </a:lnSpc>
                <a:defRPr/>
              </a:pPr>
              <a:r>
                <a:rPr lang="ru-RU" sz="1700" dirty="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8 </a:t>
              </a:r>
              <a:r>
                <a:rPr lang="en-US" sz="1700" dirty="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(495) 927-95-29</a:t>
              </a:r>
              <a:endParaRPr lang="en-US" sz="1700" dirty="0">
                <a:solidFill>
                  <a:schemeClr val="bg1"/>
                </a:solidFill>
                <a:latin typeface="Montserrat"/>
              </a:endParaRPr>
            </a:p>
          </p:txBody>
        </p:sp>
        <p:sp>
          <p:nvSpPr>
            <p:cNvPr id="21" name="name_7 495 927-95-29">
              <a:extLst>
                <a:ext uri="{FF2B5EF4-FFF2-40B4-BE49-F238E27FC236}">
                  <a16:creationId xmlns:a16="http://schemas.microsoft.com/office/drawing/2014/main" id="{B6342087-B1FE-375D-C93A-B6A79B3B1947}"/>
                </a:ext>
              </a:extLst>
            </p:cNvPr>
            <p:cNvSpPr/>
            <p:nvPr/>
          </p:nvSpPr>
          <p:spPr bwMode="auto">
            <a:xfrm>
              <a:off x="10661650" y="2840156"/>
              <a:ext cx="3316944" cy="367628"/>
            </a:xfrm>
            <a:prstGeom prst="rect">
              <a:avLst/>
            </a:prstGeom>
            <a:noFill/>
            <a:ln/>
          </p:spPr>
          <p:txBody>
            <a:bodyPr wrap="square" lIns="36000" tIns="36000" rIns="36000" bIns="36000" rtlCol="0" anchor="t"/>
            <a:lstStyle/>
            <a:p>
              <a:pPr>
                <a:lnSpc>
                  <a:spcPts val="2319"/>
                </a:lnSpc>
                <a:defRPr/>
              </a:pPr>
              <a:r>
                <a:rPr lang="ru-RU" sz="1700" dirty="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8 </a:t>
              </a:r>
              <a:r>
                <a:rPr lang="en-US" sz="1700" dirty="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(</a:t>
              </a:r>
              <a:r>
                <a:rPr lang="ru-RU" sz="1700" dirty="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800</a:t>
              </a:r>
              <a:r>
                <a:rPr lang="en-US" sz="1700" dirty="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) </a:t>
              </a:r>
              <a:r>
                <a:rPr lang="ru-RU" sz="1700" dirty="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500</a:t>
              </a:r>
              <a:r>
                <a:rPr lang="en-US" sz="1700" dirty="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-</a:t>
              </a:r>
              <a:r>
                <a:rPr lang="ru-RU" sz="1700" dirty="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71</a:t>
              </a:r>
              <a:r>
                <a:rPr lang="en-US" sz="1700" dirty="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-</a:t>
              </a:r>
              <a:r>
                <a:rPr lang="ru-RU" sz="1700" dirty="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45</a:t>
              </a:r>
              <a:endParaRPr lang="en-US" sz="1700" dirty="0">
                <a:solidFill>
                  <a:schemeClr val="bg1"/>
                </a:solidFill>
                <a:latin typeface="Montserrat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1966A75-D065-EB17-DC3A-BA606A653561}"/>
              </a:ext>
            </a:extLst>
          </p:cNvPr>
          <p:cNvGrpSpPr/>
          <p:nvPr/>
        </p:nvGrpSpPr>
        <p:grpSpPr bwMode="auto">
          <a:xfrm>
            <a:off x="9350796" y="701832"/>
            <a:ext cx="2269302" cy="742908"/>
            <a:chOff x="15034827" y="1945524"/>
            <a:chExt cx="3316944" cy="862684"/>
          </a:xfrm>
        </p:grpSpPr>
        <p:sp>
          <p:nvSpPr>
            <p:cNvPr id="24" name="default_name">
              <a:extLst>
                <a:ext uri="{FF2B5EF4-FFF2-40B4-BE49-F238E27FC236}">
                  <a16:creationId xmlns:a16="http://schemas.microsoft.com/office/drawing/2014/main" id="{AB15F51F-08DC-87F4-D8AA-B4A8CC9F2873}"/>
                </a:ext>
              </a:extLst>
            </p:cNvPr>
            <p:cNvSpPr/>
            <p:nvPr/>
          </p:nvSpPr>
          <p:spPr bwMode="auto">
            <a:xfrm>
              <a:off x="15034827" y="1945524"/>
              <a:ext cx="2269302" cy="256838"/>
            </a:xfrm>
            <a:prstGeom prst="rect">
              <a:avLst/>
            </a:prstGeom>
            <a:noFill/>
            <a:ln/>
          </p:spPr>
          <p:txBody>
            <a:bodyPr wrap="square" lIns="36000" tIns="36000" rIns="36000" bIns="36000" rtlCol="0" anchor="t"/>
            <a:lstStyle/>
            <a:p>
              <a:pPr>
                <a:lnSpc>
                  <a:spcPts val="2080"/>
                </a:lnSpc>
                <a:defRPr/>
              </a:pPr>
              <a:r>
                <a:rPr lang="ru-RU" b="1">
                  <a:solidFill>
                    <a:schemeClr val="bg1"/>
                  </a:solidFill>
                  <a:latin typeface="Montserrat SemiBold"/>
                  <a:ea typeface="Montserrat SemiBold"/>
                  <a:cs typeface="Montserrat SemiBold"/>
                </a:rPr>
                <a:t>Почта</a:t>
              </a:r>
              <a:endParaRPr lang="en-US" b="1">
                <a:solidFill>
                  <a:schemeClr val="bg1"/>
                </a:solidFill>
                <a:latin typeface="Montserrat SemiBold"/>
              </a:endParaRPr>
            </a:p>
          </p:txBody>
        </p:sp>
        <p:sp>
          <p:nvSpPr>
            <p:cNvPr id="25" name="name_7 495 927-95-29">
              <a:extLst>
                <a:ext uri="{FF2B5EF4-FFF2-40B4-BE49-F238E27FC236}">
                  <a16:creationId xmlns:a16="http://schemas.microsoft.com/office/drawing/2014/main" id="{DDD34288-1195-CADA-E75E-E0E0F2003E71}"/>
                </a:ext>
              </a:extLst>
            </p:cNvPr>
            <p:cNvSpPr/>
            <p:nvPr/>
          </p:nvSpPr>
          <p:spPr bwMode="auto">
            <a:xfrm>
              <a:off x="15034827" y="2440581"/>
              <a:ext cx="3316944" cy="367627"/>
            </a:xfrm>
            <a:prstGeom prst="rect">
              <a:avLst/>
            </a:prstGeom>
            <a:noFill/>
            <a:ln/>
          </p:spPr>
          <p:txBody>
            <a:bodyPr wrap="square" lIns="36000" tIns="36000" rIns="36000" bIns="36000" rtlCol="0" anchor="t"/>
            <a:lstStyle/>
            <a:p>
              <a:pPr>
                <a:lnSpc>
                  <a:spcPts val="2319"/>
                </a:lnSpc>
                <a:defRPr/>
              </a:pPr>
              <a:r>
                <a:rPr lang="en-US" sz="1700" dirty="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zakaz@umserv.ru</a:t>
              </a:r>
              <a:endParaRPr lang="en-US" sz="1700" dirty="0">
                <a:solidFill>
                  <a:schemeClr val="bg1"/>
                </a:solidFill>
                <a:latin typeface="Montserrat"/>
              </a:endParaRPr>
            </a:p>
            <a:p>
              <a:pPr>
                <a:lnSpc>
                  <a:spcPts val="2319"/>
                </a:lnSpc>
                <a:defRPr/>
              </a:pPr>
              <a:endParaRPr lang="en-US" sz="1700" dirty="0">
                <a:solidFill>
                  <a:schemeClr val="bg1"/>
                </a:solidFill>
                <a:latin typeface="Montserrat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189D65E9-BA61-8DB2-74A6-E7A778CA2C66}"/>
              </a:ext>
            </a:extLst>
          </p:cNvPr>
          <p:cNvGrpSpPr/>
          <p:nvPr/>
        </p:nvGrpSpPr>
        <p:grpSpPr>
          <a:xfrm>
            <a:off x="6401973" y="2659694"/>
            <a:ext cx="4664766" cy="1387293"/>
            <a:chOff x="6351577" y="2856465"/>
            <a:chExt cx="4664766" cy="1387293"/>
          </a:xfrm>
        </p:grpSpPr>
        <p:sp>
          <p:nvSpPr>
            <p:cNvPr id="27" name="default_name">
              <a:extLst>
                <a:ext uri="{FF2B5EF4-FFF2-40B4-BE49-F238E27FC236}">
                  <a16:creationId xmlns:a16="http://schemas.microsoft.com/office/drawing/2014/main" id="{75408F7D-E0BD-700A-0C90-8C4AE604921A}"/>
                </a:ext>
              </a:extLst>
            </p:cNvPr>
            <p:cNvSpPr/>
            <p:nvPr/>
          </p:nvSpPr>
          <p:spPr bwMode="auto">
            <a:xfrm>
              <a:off x="6351577" y="2856465"/>
              <a:ext cx="1559470" cy="203662"/>
            </a:xfrm>
            <a:prstGeom prst="rect">
              <a:avLst/>
            </a:prstGeom>
            <a:noFill/>
            <a:ln/>
          </p:spPr>
          <p:txBody>
            <a:bodyPr wrap="square" lIns="36000" tIns="36000" rIns="36000" bIns="36000" rtlCol="0" anchor="t"/>
            <a:lstStyle/>
            <a:p>
              <a:pPr>
                <a:lnSpc>
                  <a:spcPts val="2080"/>
                </a:lnSpc>
                <a:defRPr/>
              </a:pPr>
              <a:r>
                <a:rPr lang="ru-RU" b="1" dirty="0">
                  <a:solidFill>
                    <a:schemeClr val="bg1"/>
                  </a:solidFill>
                  <a:latin typeface="Montserrat SemiBold"/>
                  <a:ea typeface="Montserrat SemiBold"/>
                  <a:cs typeface="Montserrat SemiBold"/>
                </a:rPr>
                <a:t>Адрес</a:t>
              </a:r>
              <a:endParaRPr lang="en-US" b="1" dirty="0">
                <a:solidFill>
                  <a:schemeClr val="bg1"/>
                </a:solidFill>
                <a:latin typeface="Montserrat SemiBold"/>
              </a:endParaRPr>
            </a:p>
          </p:txBody>
        </p:sp>
        <p:sp>
          <p:nvSpPr>
            <p:cNvPr id="28" name="name_7 495 927-95-29">
              <a:extLst>
                <a:ext uri="{FF2B5EF4-FFF2-40B4-BE49-F238E27FC236}">
                  <a16:creationId xmlns:a16="http://schemas.microsoft.com/office/drawing/2014/main" id="{18E00A80-117E-EE48-0213-1CBD5E3C8812}"/>
                </a:ext>
              </a:extLst>
            </p:cNvPr>
            <p:cNvSpPr/>
            <p:nvPr/>
          </p:nvSpPr>
          <p:spPr bwMode="auto">
            <a:xfrm>
              <a:off x="6351577" y="3280431"/>
              <a:ext cx="4664766" cy="340114"/>
            </a:xfrm>
            <a:prstGeom prst="rect">
              <a:avLst/>
            </a:prstGeom>
            <a:noFill/>
            <a:ln/>
          </p:spPr>
          <p:txBody>
            <a:bodyPr wrap="square" lIns="36000" tIns="36000" rIns="36000" bIns="36000" rtlCol="0" anchor="t"/>
            <a:lstStyle/>
            <a:p>
              <a:pPr>
                <a:defRPr/>
              </a:pPr>
              <a:r>
                <a:rPr lang="ru-RU" sz="1700" dirty="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Офис: г. Москва, 3-я Песчаная улица, 2А</a:t>
              </a:r>
              <a:endParaRPr lang="en-US" sz="1700" dirty="0">
                <a:solidFill>
                  <a:schemeClr val="bg1"/>
                </a:solidFill>
                <a:latin typeface="Montserrat"/>
              </a:endParaRPr>
            </a:p>
          </p:txBody>
        </p:sp>
        <p:sp>
          <p:nvSpPr>
            <p:cNvPr id="29" name="name_7 495 927-95-29">
              <a:extLst>
                <a:ext uri="{FF2B5EF4-FFF2-40B4-BE49-F238E27FC236}">
                  <a16:creationId xmlns:a16="http://schemas.microsoft.com/office/drawing/2014/main" id="{3FDC1F7E-2C79-3CCE-8C05-3D592386A53F}"/>
                </a:ext>
              </a:extLst>
            </p:cNvPr>
            <p:cNvSpPr/>
            <p:nvPr/>
          </p:nvSpPr>
          <p:spPr bwMode="auto">
            <a:xfrm>
              <a:off x="6351578" y="3629007"/>
              <a:ext cx="4546193" cy="614751"/>
            </a:xfrm>
            <a:prstGeom prst="rect">
              <a:avLst/>
            </a:prstGeom>
            <a:noFill/>
            <a:ln/>
          </p:spPr>
          <p:txBody>
            <a:bodyPr wrap="square" lIns="36000" tIns="36000" rIns="36000" bIns="36000" rtlCol="0" anchor="t"/>
            <a:lstStyle/>
            <a:p>
              <a:pPr>
                <a:defRPr/>
              </a:pPr>
              <a:r>
                <a:rPr lang="ru-RU" sz="1700" dirty="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Сервис: г. Москва, 1-й Магистральный проезд, д. 11, стр. 5</a:t>
              </a:r>
              <a:endParaRPr lang="en-US" sz="1700" dirty="0">
                <a:solidFill>
                  <a:schemeClr val="bg1"/>
                </a:solidFill>
                <a:latin typeface="Montserrat"/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9818B6C4-4A37-08C6-9403-51195ABF9CEB}"/>
              </a:ext>
            </a:extLst>
          </p:cNvPr>
          <p:cNvGrpSpPr/>
          <p:nvPr/>
        </p:nvGrpSpPr>
        <p:grpSpPr>
          <a:xfrm>
            <a:off x="1591942" y="2686585"/>
            <a:ext cx="2718646" cy="3028850"/>
            <a:chOff x="1723772" y="2280150"/>
            <a:chExt cx="2718646" cy="3028850"/>
          </a:xfrm>
        </p:grpSpPr>
        <p:sp>
          <p:nvSpPr>
            <p:cNvPr id="31" name="name_7 495 927-95-29">
              <a:extLst>
                <a:ext uri="{FF2B5EF4-FFF2-40B4-BE49-F238E27FC236}">
                  <a16:creationId xmlns:a16="http://schemas.microsoft.com/office/drawing/2014/main" id="{01BD77BF-2161-1801-DDD1-5EEAC968EB74}"/>
                </a:ext>
              </a:extLst>
            </p:cNvPr>
            <p:cNvSpPr/>
            <p:nvPr/>
          </p:nvSpPr>
          <p:spPr bwMode="auto">
            <a:xfrm>
              <a:off x="1723772" y="4971839"/>
              <a:ext cx="2718646" cy="337161"/>
            </a:xfrm>
            <a:prstGeom prst="rect">
              <a:avLst/>
            </a:prstGeom>
            <a:noFill/>
            <a:ln/>
          </p:spPr>
          <p:txBody>
            <a:bodyPr wrap="square" lIns="36000" tIns="36000" rIns="36000" bIns="36000" rtlCol="0" anchor="t"/>
            <a:lstStyle/>
            <a:p>
              <a:pPr algn="ctr">
                <a:defRPr/>
              </a:pPr>
              <a:r>
                <a:rPr lang="ru-RU" sz="1600" dirty="0">
                  <a:solidFill>
                    <a:schemeClr val="bg1"/>
                  </a:solidFill>
                  <a:latin typeface="Montserrat" pitchFamily="2" charset="0"/>
                  <a:ea typeface="Montserrat Regular"/>
                  <a:cs typeface="Montserrat Regular"/>
                </a:rPr>
                <a:t>Сканируйте </a:t>
              </a:r>
              <a:r>
                <a:rPr lang="en-US" sz="1600" dirty="0">
                  <a:solidFill>
                    <a:schemeClr val="bg1"/>
                  </a:solidFill>
                  <a:latin typeface="Montserrat" pitchFamily="2" charset="0"/>
                  <a:ea typeface="Montserrat Regular"/>
                  <a:cs typeface="Montserrat Regular"/>
                </a:rPr>
                <a:t>QR-</a:t>
              </a:r>
              <a:r>
                <a:rPr lang="ru-RU" sz="1600" dirty="0">
                  <a:solidFill>
                    <a:schemeClr val="bg1"/>
                  </a:solidFill>
                  <a:latin typeface="Montserrat" pitchFamily="2" charset="0"/>
                  <a:ea typeface="Montserrat Regular"/>
                  <a:cs typeface="Montserrat Regular"/>
                </a:rPr>
                <a:t>код</a:t>
              </a:r>
              <a:endParaRPr lang="en-US" sz="1600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CF31087-D925-555E-D874-6F56C4B72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2099859" y="2800453"/>
              <a:ext cx="1966472" cy="1966472"/>
            </a:xfrm>
            <a:prstGeom prst="rect">
              <a:avLst/>
            </a:prstGeom>
          </p:spPr>
        </p:pic>
        <p:sp>
          <p:nvSpPr>
            <p:cNvPr id="33" name="name_7 495 927-95-29">
              <a:extLst>
                <a:ext uri="{FF2B5EF4-FFF2-40B4-BE49-F238E27FC236}">
                  <a16:creationId xmlns:a16="http://schemas.microsoft.com/office/drawing/2014/main" id="{8522709E-01BF-E125-C449-8E641D67524B}"/>
                </a:ext>
              </a:extLst>
            </p:cNvPr>
            <p:cNvSpPr/>
            <p:nvPr/>
          </p:nvSpPr>
          <p:spPr bwMode="auto">
            <a:xfrm>
              <a:off x="1723772" y="2280150"/>
              <a:ext cx="2718646" cy="337161"/>
            </a:xfrm>
            <a:prstGeom prst="rect">
              <a:avLst/>
            </a:prstGeom>
            <a:noFill/>
            <a:ln/>
          </p:spPr>
          <p:txBody>
            <a:bodyPr wrap="square" lIns="36000" tIns="36000" rIns="36000" bIns="36000" rtlCol="0" anchor="t"/>
            <a:lstStyle/>
            <a:p>
              <a:pPr algn="ctr">
                <a:defRPr/>
              </a:pPr>
              <a:r>
                <a:rPr lang="ru-RU" dirty="0">
                  <a:solidFill>
                    <a:schemeClr val="bg1"/>
                  </a:solidFill>
                  <a:latin typeface="Montserrat Medium" pitchFamily="2" charset="0"/>
                  <a:ea typeface="Montserrat Regular"/>
                  <a:cs typeface="Montserrat Regular"/>
                </a:rPr>
                <a:t>Наш </a:t>
              </a:r>
              <a:r>
                <a:rPr lang="en-US" dirty="0">
                  <a:solidFill>
                    <a:schemeClr val="bg1"/>
                  </a:solidFill>
                  <a:latin typeface="Montserrat Medium" pitchFamily="2" charset="0"/>
                  <a:ea typeface="Montserrat Regular"/>
                  <a:cs typeface="Montserrat Regular"/>
                </a:rPr>
                <a:t>Telegram-</a:t>
              </a:r>
              <a:r>
                <a:rPr lang="ru-RU" dirty="0">
                  <a:solidFill>
                    <a:schemeClr val="bg1"/>
                  </a:solidFill>
                  <a:latin typeface="Montserrat Medium" pitchFamily="2" charset="0"/>
                  <a:ea typeface="Montserrat Regular"/>
                  <a:cs typeface="Montserrat Regular"/>
                </a:rPr>
                <a:t>канал</a:t>
              </a:r>
              <a:endParaRPr lang="en-US" dirty="0">
                <a:solidFill>
                  <a:schemeClr val="bg1"/>
                </a:solidFill>
                <a:latin typeface="Montserrat Medium" pitchFamily="2" charset="0"/>
              </a:endParaRPr>
            </a:p>
          </p:txBody>
        </p:sp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2240028-7C4C-856F-0A72-290AEF6836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147" y="495454"/>
            <a:ext cx="3711109" cy="667680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6192D81-3EFB-B2BA-D126-7A2D8A27F052}"/>
              </a:ext>
            </a:extLst>
          </p:cNvPr>
          <p:cNvGrpSpPr/>
          <p:nvPr/>
        </p:nvGrpSpPr>
        <p:grpSpPr bwMode="auto">
          <a:xfrm>
            <a:off x="6401973" y="4988318"/>
            <a:ext cx="5879926" cy="1243600"/>
            <a:chOff x="15034826" y="8490140"/>
            <a:chExt cx="4228255" cy="1811802"/>
          </a:xfrm>
        </p:grpSpPr>
        <p:sp>
          <p:nvSpPr>
            <p:cNvPr id="4" name="Text 2">
              <a:extLst>
                <a:ext uri="{FF2B5EF4-FFF2-40B4-BE49-F238E27FC236}">
                  <a16:creationId xmlns:a16="http://schemas.microsoft.com/office/drawing/2014/main" id="{4FCCE56B-CEFC-53EC-D248-FF1E6FE399BA}"/>
                </a:ext>
              </a:extLst>
            </p:cNvPr>
            <p:cNvSpPr/>
            <p:nvPr/>
          </p:nvSpPr>
          <p:spPr bwMode="auto">
            <a:xfrm>
              <a:off x="15034827" y="8490140"/>
              <a:ext cx="4228254" cy="367627"/>
            </a:xfrm>
            <a:prstGeom prst="rect">
              <a:avLst/>
            </a:prstGeom>
            <a:noFill/>
            <a:ln/>
          </p:spPr>
          <p:txBody>
            <a:bodyPr wrap="square" lIns="36000" tIns="36000" rIns="36000" bIns="36000" rtlCol="0" anchor="t"/>
            <a:lstStyle/>
            <a:p>
              <a:pPr>
                <a:lnSpc>
                  <a:spcPts val="2080"/>
                </a:lnSpc>
                <a:defRPr/>
              </a:pPr>
              <a:r>
                <a:rPr lang="en-US" b="1" dirty="0">
                  <a:solidFill>
                    <a:schemeClr val="bg1"/>
                  </a:solidFill>
                  <a:latin typeface="Montserrat SemiBold"/>
                  <a:ea typeface="Montserrat SemiBold"/>
                  <a:cs typeface="Montserrat SemiBold"/>
                </a:rPr>
                <a:t>ООО Умный </a:t>
              </a:r>
              <a:r>
                <a:rPr lang="ru-RU" b="1" dirty="0">
                  <a:solidFill>
                    <a:schemeClr val="bg1"/>
                  </a:solidFill>
                  <a:latin typeface="Montserrat SemiBold"/>
                  <a:ea typeface="Montserrat SemiBold"/>
                  <a:cs typeface="Montserrat SemiBold"/>
                </a:rPr>
                <a:t>с</a:t>
              </a:r>
              <a:r>
                <a:rPr lang="en-US" b="1" dirty="0">
                  <a:solidFill>
                    <a:schemeClr val="bg1"/>
                  </a:solidFill>
                  <a:latin typeface="Montserrat SemiBold"/>
                  <a:ea typeface="Montserrat SemiBold"/>
                  <a:cs typeface="Montserrat SemiBold"/>
                </a:rPr>
                <a:t>ервис</a:t>
              </a:r>
              <a:endParaRPr lang="en-US" b="1" dirty="0">
                <a:solidFill>
                  <a:schemeClr val="bg1"/>
                </a:solidFill>
                <a:latin typeface="Montserrat SemiBold"/>
              </a:endParaRPr>
            </a:p>
          </p:txBody>
        </p:sp>
        <p:sp>
          <p:nvSpPr>
            <p:cNvPr id="6" name="7714922363  771401001  5137746139823">
              <a:extLst>
                <a:ext uri="{FF2B5EF4-FFF2-40B4-BE49-F238E27FC236}">
                  <a16:creationId xmlns:a16="http://schemas.microsoft.com/office/drawing/2014/main" id="{D00B224A-1559-CAA1-F074-588E0CB79661}"/>
                </a:ext>
              </a:extLst>
            </p:cNvPr>
            <p:cNvSpPr/>
            <p:nvPr/>
          </p:nvSpPr>
          <p:spPr bwMode="auto">
            <a:xfrm>
              <a:off x="15034826" y="9067814"/>
              <a:ext cx="3918245" cy="359869"/>
            </a:xfrm>
            <a:prstGeom prst="rect">
              <a:avLst/>
            </a:prstGeom>
            <a:noFill/>
            <a:ln/>
          </p:spPr>
          <p:txBody>
            <a:bodyPr wrap="square" lIns="36000" tIns="36000" rIns="36000" bIns="36000" rtlCol="0" anchor="t"/>
            <a:lstStyle/>
            <a:p>
              <a:pPr>
                <a:lnSpc>
                  <a:spcPts val="2319"/>
                </a:lnSpc>
                <a:defRPr/>
              </a:pPr>
              <a:r>
                <a:rPr lang="en-US" sz="1700" spc="47" dirty="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ИНН 7714922363 </a:t>
              </a:r>
              <a:br>
                <a:rPr sz="1700" dirty="0">
                  <a:solidFill>
                    <a:schemeClr val="bg1"/>
                  </a:solidFill>
                  <a:latin typeface="Montserrat"/>
                </a:rPr>
              </a:br>
              <a:endParaRPr lang="en-US" sz="1700" dirty="0">
                <a:solidFill>
                  <a:schemeClr val="bg1"/>
                </a:solidFill>
                <a:latin typeface="Montserrat"/>
              </a:endParaRPr>
            </a:p>
          </p:txBody>
        </p:sp>
        <p:sp>
          <p:nvSpPr>
            <p:cNvPr id="7" name="7714922363  771401001  5137746139823">
              <a:extLst>
                <a:ext uri="{FF2B5EF4-FFF2-40B4-BE49-F238E27FC236}">
                  <a16:creationId xmlns:a16="http://schemas.microsoft.com/office/drawing/2014/main" id="{B0149494-AC9B-FB84-7BFA-7E6BC542E16A}"/>
                </a:ext>
              </a:extLst>
            </p:cNvPr>
            <p:cNvSpPr/>
            <p:nvPr/>
          </p:nvSpPr>
          <p:spPr bwMode="auto">
            <a:xfrm>
              <a:off x="15034826" y="9504945"/>
              <a:ext cx="3918245" cy="359869"/>
            </a:xfrm>
            <a:prstGeom prst="rect">
              <a:avLst/>
            </a:prstGeom>
            <a:noFill/>
            <a:ln/>
          </p:spPr>
          <p:txBody>
            <a:bodyPr wrap="square" lIns="36000" tIns="36000" rIns="36000" bIns="36000" rtlCol="0" anchor="t"/>
            <a:lstStyle/>
            <a:p>
              <a:pPr>
                <a:lnSpc>
                  <a:spcPts val="2319"/>
                </a:lnSpc>
                <a:defRPr/>
              </a:pPr>
              <a:r>
                <a:rPr lang="en-US" sz="1700" spc="47" dirty="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КПП 771401001 </a:t>
              </a:r>
              <a:br>
                <a:rPr sz="1700" dirty="0">
                  <a:solidFill>
                    <a:schemeClr val="bg1"/>
                  </a:solidFill>
                  <a:latin typeface="Montserrat"/>
                </a:rPr>
              </a:br>
              <a:endParaRPr lang="en-US" sz="1700" dirty="0">
                <a:solidFill>
                  <a:schemeClr val="bg1"/>
                </a:solidFill>
                <a:latin typeface="Montserrat"/>
              </a:endParaRPr>
            </a:p>
          </p:txBody>
        </p:sp>
        <p:sp>
          <p:nvSpPr>
            <p:cNvPr id="8" name="7714922363  771401001  5137746139823">
              <a:extLst>
                <a:ext uri="{FF2B5EF4-FFF2-40B4-BE49-F238E27FC236}">
                  <a16:creationId xmlns:a16="http://schemas.microsoft.com/office/drawing/2014/main" id="{7E4A096E-3C0C-78F2-6ADE-ACA1939E699C}"/>
                </a:ext>
              </a:extLst>
            </p:cNvPr>
            <p:cNvSpPr/>
            <p:nvPr/>
          </p:nvSpPr>
          <p:spPr bwMode="auto">
            <a:xfrm>
              <a:off x="15034826" y="9942073"/>
              <a:ext cx="3918245" cy="359869"/>
            </a:xfrm>
            <a:prstGeom prst="rect">
              <a:avLst/>
            </a:prstGeom>
            <a:noFill/>
            <a:ln/>
          </p:spPr>
          <p:txBody>
            <a:bodyPr wrap="square" lIns="36000" tIns="36000" rIns="36000" bIns="36000" rtlCol="0" anchor="t"/>
            <a:lstStyle/>
            <a:p>
              <a:pPr>
                <a:lnSpc>
                  <a:spcPts val="2319"/>
                </a:lnSpc>
                <a:defRPr/>
              </a:pPr>
              <a:r>
                <a:rPr lang="en-US" sz="1700" spc="47" dirty="0">
                  <a:solidFill>
                    <a:schemeClr val="bg1"/>
                  </a:solidFill>
                  <a:latin typeface="Montserrat"/>
                  <a:ea typeface="Montserrat Regular"/>
                  <a:cs typeface="Montserrat Regular"/>
                </a:rPr>
                <a:t>ОГРН 5137746139823</a:t>
              </a:r>
              <a:br>
                <a:rPr sz="1700" dirty="0">
                  <a:solidFill>
                    <a:schemeClr val="bg1"/>
                  </a:solidFill>
                  <a:latin typeface="Montserrat"/>
                </a:rPr>
              </a:br>
              <a:endParaRPr lang="en-US" sz="1700" dirty="0">
                <a:solidFill>
                  <a:schemeClr val="bg1"/>
                </a:solidFill>
                <a:latin typeface="Montserrat"/>
              </a:endParaRPr>
            </a:p>
          </p:txBody>
        </p: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F66108C-337D-217F-EABB-29E6FF81D1A6}"/>
              </a:ext>
            </a:extLst>
          </p:cNvPr>
          <p:cNvSpPr/>
          <p:nvPr/>
        </p:nvSpPr>
        <p:spPr bwMode="auto">
          <a:xfrm>
            <a:off x="0" y="6126245"/>
            <a:ext cx="2160000" cy="108000"/>
          </a:xfrm>
          <a:prstGeom prst="rect">
            <a:avLst/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910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5C57CAB-D7F2-75CB-BB15-A6D5AF973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153" t="52507" r="3806" b="17470"/>
          <a:stretch>
            <a:fillRect/>
          </a:stretch>
        </p:blipFill>
        <p:spPr>
          <a:xfrm>
            <a:off x="1" y="0"/>
            <a:ext cx="12192000" cy="6895400"/>
          </a:xfrm>
          <a:prstGeom prst="rect">
            <a:avLst/>
          </a:prstGeom>
        </p:spPr>
      </p:pic>
      <p:sp>
        <p:nvSpPr>
          <p:cNvPr id="8" name="Рисунок 14">
            <a:extLst>
              <a:ext uri="{FF2B5EF4-FFF2-40B4-BE49-F238E27FC236}">
                <a16:creationId xmlns:a16="http://schemas.microsoft.com/office/drawing/2014/main" id="{B2AEB1AB-8DA5-E615-221D-961071D14915}"/>
              </a:ext>
            </a:extLst>
          </p:cNvPr>
          <p:cNvSpPr/>
          <p:nvPr/>
        </p:nvSpPr>
        <p:spPr>
          <a:xfrm>
            <a:off x="0" y="0"/>
            <a:ext cx="12182763" cy="6895399"/>
          </a:xfrm>
          <a:custGeom>
            <a:avLst/>
            <a:gdLst>
              <a:gd name="connsiteX0" fmla="*/ 0 w 12182763"/>
              <a:gd name="connsiteY0" fmla="*/ 0 h 2079230"/>
              <a:gd name="connsiteX1" fmla="*/ 12182763 w 12182763"/>
              <a:gd name="connsiteY1" fmla="*/ 0 h 2079230"/>
              <a:gd name="connsiteX2" fmla="*/ 12182763 w 12182763"/>
              <a:gd name="connsiteY2" fmla="*/ 2079230 h 2079230"/>
              <a:gd name="connsiteX3" fmla="*/ -1 w 12182763"/>
              <a:gd name="connsiteY3" fmla="*/ 2079230 h 207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763" h="2079230">
                <a:moveTo>
                  <a:pt x="0" y="0"/>
                </a:moveTo>
                <a:lnTo>
                  <a:pt x="12182763" y="0"/>
                </a:lnTo>
                <a:lnTo>
                  <a:pt x="12182763" y="2079230"/>
                </a:lnTo>
                <a:lnTo>
                  <a:pt x="-1" y="2079230"/>
                </a:lnTo>
                <a:close/>
              </a:path>
            </a:pathLst>
          </a:custGeom>
          <a:gradFill flip="none" rotWithShape="1"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  <a:tileRect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B4E0FCD-C198-4E9D-B577-5A88096FC22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70" imgH="469" progId="TCLayout.ActiveDocument.1">
                  <p:embed/>
                </p:oleObj>
              </mc:Choice>
              <mc:Fallback>
                <p:oleObj name="think-cell Slide" r:id="rId7" imgW="470" imgH="46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B4E0FCD-C198-4E9D-B577-5A88096FC2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39BAC0D-E536-4C6B-AD9B-0DF43760614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D7D31"/>
              </a:buClr>
              <a:buSzPct val="100000"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  <a:sym typeface="Roboto" pitchFamily="2" charset="0"/>
            </a:endParaRPr>
          </a:p>
        </p:txBody>
      </p:sp>
      <p:pic>
        <p:nvPicPr>
          <p:cNvPr id="10" name="Рисунок 9" descr="Изображение выглядит как Шрифт, Графика, логотип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EBE76F1-C8DE-6FD9-646A-1362F79178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0337" y="58047"/>
            <a:ext cx="1426590" cy="1008101"/>
          </a:xfrm>
          <a:prstGeom prst="rect">
            <a:avLst/>
          </a:prstGeom>
        </p:spPr>
      </p:pic>
      <p:pic>
        <p:nvPicPr>
          <p:cNvPr id="15" name="Graphic 7">
            <a:extLst>
              <a:ext uri="{FF2B5EF4-FFF2-40B4-BE49-F238E27FC236}">
                <a16:creationId xmlns:a16="http://schemas.microsoft.com/office/drawing/2014/main" id="{22D7E732-E411-0DC1-7DD1-3E013D0E22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12727" y="421694"/>
            <a:ext cx="1785592" cy="2421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D64377-CB98-E448-CA66-80345052FDF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9224"/>
          <a:stretch/>
        </p:blipFill>
        <p:spPr bwMode="auto">
          <a:xfrm>
            <a:off x="1440679" y="2750161"/>
            <a:ext cx="5368522" cy="32221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731DB1-3A4B-EB62-9EE2-8BE94351626A}"/>
              </a:ext>
            </a:extLst>
          </p:cNvPr>
          <p:cNvSpPr txBox="1"/>
          <p:nvPr/>
        </p:nvSpPr>
        <p:spPr bwMode="auto">
          <a:xfrm>
            <a:off x="695324" y="1031977"/>
            <a:ext cx="9241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bg1"/>
                </a:solidFill>
                <a:latin typeface="Montserrat SemiBold" pitchFamily="2" charset="0"/>
              </a:rPr>
              <a:t>О компании </a:t>
            </a:r>
            <a:r>
              <a:rPr lang="en" sz="2800" b="1" dirty="0">
                <a:solidFill>
                  <a:schemeClr val="bg1"/>
                </a:solidFill>
                <a:latin typeface="Montserrat SemiBold" pitchFamily="2" charset="0"/>
              </a:rPr>
              <a:t>UMSERV </a:t>
            </a:r>
            <a:r>
              <a:rPr lang="ru-RU" sz="2800" b="1" dirty="0">
                <a:solidFill>
                  <a:schemeClr val="bg1"/>
                </a:solidFill>
                <a:latin typeface="Montserrat SemiBold" pitchFamily="2" charset="0"/>
              </a:rPr>
              <a:t>–</a:t>
            </a:r>
            <a:r>
              <a:rPr lang="en" sz="2800" b="1" dirty="0">
                <a:solidFill>
                  <a:schemeClr val="bg1"/>
                </a:solidFill>
                <a:latin typeface="Montserrat SemiBold" pitchFamily="2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Montserrat SemiBold" pitchFamily="2" charset="0"/>
              </a:rPr>
              <a:t>кто мы? </a:t>
            </a:r>
            <a:endParaRPr sz="2800" b="1" dirty="0">
              <a:latin typeface="Montserrat SemiBold" pitchFamily="2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7F5D672-70A9-ACC6-D832-329E67624043}"/>
              </a:ext>
            </a:extLst>
          </p:cNvPr>
          <p:cNvGrpSpPr/>
          <p:nvPr/>
        </p:nvGrpSpPr>
        <p:grpSpPr bwMode="auto">
          <a:xfrm>
            <a:off x="7100812" y="2754527"/>
            <a:ext cx="3195148" cy="540276"/>
            <a:chOff x="7204986" y="2471500"/>
            <a:chExt cx="3195148" cy="54027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FE45E7-F0AF-079C-A9DF-21C9CE975DB5}"/>
                </a:ext>
              </a:extLst>
            </p:cNvPr>
            <p:cNvSpPr txBox="1"/>
            <p:nvPr/>
          </p:nvSpPr>
          <p:spPr bwMode="auto">
            <a:xfrm>
              <a:off x="7204986" y="2471500"/>
              <a:ext cx="1247609" cy="540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900" b="1" dirty="0">
                  <a:solidFill>
                    <a:srgbClr val="00ADB5"/>
                  </a:solidFill>
                  <a:latin typeface="Montserrat SemiBold"/>
                </a:rPr>
                <a:t>150+</a:t>
              </a:r>
              <a:endParaRPr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AD824C-E0D0-1D4C-CB76-97C744F0504F}"/>
                </a:ext>
              </a:extLst>
            </p:cNvPr>
            <p:cNvSpPr txBox="1"/>
            <p:nvPr/>
          </p:nvSpPr>
          <p:spPr bwMode="auto">
            <a:xfrm>
              <a:off x="8526943" y="2510806"/>
              <a:ext cx="187319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200">
                  <a:solidFill>
                    <a:schemeClr val="bg1"/>
                  </a:solidFill>
                  <a:latin typeface="Montserrat"/>
                </a:rPr>
                <a:t>сотрудников </a:t>
              </a:r>
              <a:br>
                <a:rPr lang="ru-RU" sz="1200">
                  <a:solidFill>
                    <a:schemeClr val="bg1"/>
                  </a:solidFill>
                  <a:latin typeface="Montserrat"/>
                </a:rPr>
              </a:br>
              <a:r>
                <a:rPr lang="ru-RU" sz="1200">
                  <a:solidFill>
                    <a:schemeClr val="bg1"/>
                  </a:solidFill>
                  <a:latin typeface="Montserrat"/>
                </a:rPr>
                <a:t>в группе компаний</a:t>
              </a:r>
              <a:endParaRPr/>
            </a:p>
          </p:txBody>
        </p:sp>
      </p:grp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AE2DCD93-9E1F-A5E4-C11E-1F756121FF1B}"/>
              </a:ext>
            </a:extLst>
          </p:cNvPr>
          <p:cNvCxnSpPr>
            <a:cxnSpLocks/>
          </p:cNvCxnSpPr>
          <p:nvPr/>
        </p:nvCxnSpPr>
        <p:spPr bwMode="auto">
          <a:xfrm>
            <a:off x="7100812" y="3463639"/>
            <a:ext cx="4359094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B74EA26C-F777-239D-F554-F3C01AD26344}"/>
              </a:ext>
            </a:extLst>
          </p:cNvPr>
          <p:cNvGrpSpPr/>
          <p:nvPr/>
        </p:nvGrpSpPr>
        <p:grpSpPr bwMode="auto">
          <a:xfrm>
            <a:off x="7100812" y="3632475"/>
            <a:ext cx="4536964" cy="540276"/>
            <a:chOff x="7204986" y="3349448"/>
            <a:chExt cx="4536964" cy="54027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8FB0188-116F-3FA1-6822-1ABE8A17E504}"/>
                </a:ext>
              </a:extLst>
            </p:cNvPr>
            <p:cNvSpPr txBox="1"/>
            <p:nvPr/>
          </p:nvSpPr>
          <p:spPr bwMode="auto">
            <a:xfrm>
              <a:off x="7204986" y="3349448"/>
              <a:ext cx="1247609" cy="540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900" b="1">
                  <a:solidFill>
                    <a:srgbClr val="00ADB5"/>
                  </a:solidFill>
                  <a:latin typeface="Montserrat SemiBold"/>
                </a:rPr>
                <a:t>350+</a:t>
              </a:r>
              <a:endParaRPr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D734A8A-2529-F054-6224-11A0816A811B}"/>
                </a:ext>
              </a:extLst>
            </p:cNvPr>
            <p:cNvSpPr txBox="1"/>
            <p:nvPr/>
          </p:nvSpPr>
          <p:spPr bwMode="auto">
            <a:xfrm>
              <a:off x="8526942" y="3388754"/>
              <a:ext cx="321500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200">
                  <a:solidFill>
                    <a:schemeClr val="bg1"/>
                  </a:solidFill>
                  <a:latin typeface="Montserrat"/>
                </a:rPr>
                <a:t>корпоративных заказчиков, </a:t>
              </a:r>
              <a:endParaRPr/>
            </a:p>
            <a:p>
              <a:pPr>
                <a:defRPr/>
              </a:pPr>
              <a:r>
                <a:rPr lang="ru-RU" sz="1200">
                  <a:solidFill>
                    <a:schemeClr val="bg1"/>
                  </a:solidFill>
                  <a:latin typeface="Montserrat"/>
                </a:rPr>
                <a:t>в том числе крупный ритейл сети РФ</a:t>
              </a:r>
              <a:endParaRPr/>
            </a:p>
          </p:txBody>
        </p:sp>
      </p:grp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B4A4E423-AB7F-7C10-5CA5-59A3790A4396}"/>
              </a:ext>
            </a:extLst>
          </p:cNvPr>
          <p:cNvCxnSpPr>
            <a:cxnSpLocks/>
          </p:cNvCxnSpPr>
          <p:nvPr/>
        </p:nvCxnSpPr>
        <p:spPr bwMode="auto">
          <a:xfrm>
            <a:off x="7100812" y="4341587"/>
            <a:ext cx="4359094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DB861BD3-862F-98BA-B259-51B0E14951BB}"/>
              </a:ext>
            </a:extLst>
          </p:cNvPr>
          <p:cNvGrpSpPr/>
          <p:nvPr/>
        </p:nvGrpSpPr>
        <p:grpSpPr bwMode="auto">
          <a:xfrm>
            <a:off x="7100812" y="4510423"/>
            <a:ext cx="4536964" cy="540276"/>
            <a:chOff x="7204986" y="4227395"/>
            <a:chExt cx="4536964" cy="54027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B35B65F-E05B-4B36-2317-3B35E771C207}"/>
                </a:ext>
              </a:extLst>
            </p:cNvPr>
            <p:cNvSpPr txBox="1"/>
            <p:nvPr/>
          </p:nvSpPr>
          <p:spPr bwMode="auto">
            <a:xfrm>
              <a:off x="7204986" y="4227395"/>
              <a:ext cx="1247609" cy="540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900" b="1">
                  <a:solidFill>
                    <a:srgbClr val="00ADB5"/>
                  </a:solidFill>
                  <a:latin typeface="Montserrat SemiBold"/>
                </a:rPr>
                <a:t>600+</a:t>
              </a:r>
              <a:endParaRPr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B56160-E4A5-F5FE-5C0E-C381AB8BCF8E}"/>
                </a:ext>
              </a:extLst>
            </p:cNvPr>
            <p:cNvSpPr txBox="1"/>
            <p:nvPr/>
          </p:nvSpPr>
          <p:spPr bwMode="auto">
            <a:xfrm>
              <a:off x="8526942" y="4359034"/>
              <a:ext cx="321500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200">
                  <a:solidFill>
                    <a:schemeClr val="bg1"/>
                  </a:solidFill>
                  <a:latin typeface="Montserrat"/>
                </a:rPr>
                <a:t>заявок / мес выездного сервиса </a:t>
              </a:r>
              <a:endParaRPr/>
            </a:p>
          </p:txBody>
        </p:sp>
      </p:grp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1191E5A3-F7EC-6F67-1256-ADE23A47445F}"/>
              </a:ext>
            </a:extLst>
          </p:cNvPr>
          <p:cNvCxnSpPr>
            <a:cxnSpLocks/>
          </p:cNvCxnSpPr>
          <p:nvPr/>
        </p:nvCxnSpPr>
        <p:spPr bwMode="auto">
          <a:xfrm>
            <a:off x="7100812" y="5219535"/>
            <a:ext cx="4359094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45D04FC-D4D7-FAAA-3DE8-FAA1894BBD08}"/>
              </a:ext>
            </a:extLst>
          </p:cNvPr>
          <p:cNvSpPr txBox="1"/>
          <p:nvPr/>
        </p:nvSpPr>
        <p:spPr bwMode="auto">
          <a:xfrm>
            <a:off x="732094" y="2611538"/>
            <a:ext cx="955849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50" b="1" dirty="0">
                <a:solidFill>
                  <a:schemeClr val="bg1"/>
                </a:solidFill>
                <a:latin typeface="Montserrat SemiBold"/>
              </a:rPr>
              <a:t>3 млрд</a:t>
            </a:r>
            <a:endParaRPr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DCE213-E8F6-EF23-B55F-A800E7F63E66}"/>
              </a:ext>
            </a:extLst>
          </p:cNvPr>
          <p:cNvSpPr txBox="1"/>
          <p:nvPr/>
        </p:nvSpPr>
        <p:spPr bwMode="auto">
          <a:xfrm>
            <a:off x="732094" y="4039708"/>
            <a:ext cx="955849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50">
                <a:solidFill>
                  <a:schemeClr val="bg1"/>
                </a:solidFill>
                <a:latin typeface="Montserrat"/>
              </a:rPr>
              <a:t>680 млн</a:t>
            </a:r>
            <a:endParaRPr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661DCD3-FE81-0F11-F8CA-6E7A8EB36715}"/>
              </a:ext>
            </a:extLst>
          </p:cNvPr>
          <p:cNvSpPr txBox="1"/>
          <p:nvPr/>
        </p:nvSpPr>
        <p:spPr bwMode="auto">
          <a:xfrm>
            <a:off x="732094" y="5101032"/>
            <a:ext cx="955849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50">
                <a:solidFill>
                  <a:schemeClr val="bg1"/>
                </a:solidFill>
                <a:latin typeface="Montserrat"/>
              </a:rPr>
              <a:t>180 млн</a:t>
            </a:r>
            <a:endParaRPr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79E78F-A19D-AB03-E5AA-6095850DBAB0}"/>
              </a:ext>
            </a:extLst>
          </p:cNvPr>
          <p:cNvSpPr txBox="1"/>
          <p:nvPr/>
        </p:nvSpPr>
        <p:spPr bwMode="auto">
          <a:xfrm>
            <a:off x="732094" y="5667077"/>
            <a:ext cx="955849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50">
                <a:solidFill>
                  <a:schemeClr val="bg1"/>
                </a:solidFill>
                <a:latin typeface="Montserrat"/>
              </a:rPr>
              <a:t>13 млн</a:t>
            </a:r>
            <a:endParaRPr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D4681F-D2BC-D005-84A4-8DF30EE7B27C}"/>
              </a:ext>
            </a:extLst>
          </p:cNvPr>
          <p:cNvSpPr txBox="1"/>
          <p:nvPr/>
        </p:nvSpPr>
        <p:spPr bwMode="auto">
          <a:xfrm>
            <a:off x="1436829" y="6048154"/>
            <a:ext cx="485181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950">
                <a:solidFill>
                  <a:schemeClr val="bg1"/>
                </a:solidFill>
                <a:latin typeface="Montserrat"/>
              </a:rPr>
              <a:t>2013</a:t>
            </a:r>
            <a:endParaRPr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36D5D6-2B95-1A4C-1143-F60F3CABB005}"/>
              </a:ext>
            </a:extLst>
          </p:cNvPr>
          <p:cNvSpPr txBox="1"/>
          <p:nvPr/>
        </p:nvSpPr>
        <p:spPr bwMode="auto">
          <a:xfrm>
            <a:off x="2164534" y="6048154"/>
            <a:ext cx="485181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950">
                <a:solidFill>
                  <a:schemeClr val="bg1"/>
                </a:solidFill>
                <a:latin typeface="Montserrat"/>
              </a:rPr>
              <a:t>2014</a:t>
            </a:r>
            <a:endParaRPr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833996-B7E8-8E75-2D7C-C4BFB11A003A}"/>
              </a:ext>
            </a:extLst>
          </p:cNvPr>
          <p:cNvSpPr txBox="1"/>
          <p:nvPr/>
        </p:nvSpPr>
        <p:spPr bwMode="auto">
          <a:xfrm>
            <a:off x="3111860" y="6048154"/>
            <a:ext cx="485181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950">
                <a:solidFill>
                  <a:schemeClr val="bg1"/>
                </a:solidFill>
                <a:latin typeface="Montserrat"/>
              </a:rPr>
              <a:t>2016</a:t>
            </a:r>
            <a:endParaRPr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BB08E7-1A06-A23D-F104-0E6A464293A2}"/>
              </a:ext>
            </a:extLst>
          </p:cNvPr>
          <p:cNvSpPr txBox="1"/>
          <p:nvPr/>
        </p:nvSpPr>
        <p:spPr bwMode="auto">
          <a:xfrm>
            <a:off x="4059052" y="6048154"/>
            <a:ext cx="485181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950">
                <a:solidFill>
                  <a:schemeClr val="bg1"/>
                </a:solidFill>
                <a:latin typeface="Montserrat"/>
              </a:rPr>
              <a:t>2018</a:t>
            </a:r>
            <a:endParaRPr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4FC7B5-D782-6266-EB6A-D5A311F3AB1F}"/>
              </a:ext>
            </a:extLst>
          </p:cNvPr>
          <p:cNvSpPr txBox="1"/>
          <p:nvPr/>
        </p:nvSpPr>
        <p:spPr bwMode="auto">
          <a:xfrm>
            <a:off x="5006311" y="6048154"/>
            <a:ext cx="485181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950">
                <a:solidFill>
                  <a:schemeClr val="bg1"/>
                </a:solidFill>
                <a:latin typeface="Montserrat"/>
              </a:rPr>
              <a:t>2020</a:t>
            </a:r>
            <a:endParaRPr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2A9C142-60F3-B47B-CEF0-A24E556CF4E7}"/>
              </a:ext>
            </a:extLst>
          </p:cNvPr>
          <p:cNvSpPr txBox="1"/>
          <p:nvPr/>
        </p:nvSpPr>
        <p:spPr bwMode="auto">
          <a:xfrm>
            <a:off x="6009815" y="6048154"/>
            <a:ext cx="485181" cy="24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950">
                <a:solidFill>
                  <a:schemeClr val="bg1"/>
                </a:solidFill>
                <a:latin typeface="Montserrat"/>
              </a:rPr>
              <a:t>2025</a:t>
            </a:r>
            <a:endParaRPr/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68CA2C3C-D96D-C185-BACF-3992CA68A1CE}"/>
              </a:ext>
            </a:extLst>
          </p:cNvPr>
          <p:cNvGrpSpPr/>
          <p:nvPr/>
        </p:nvGrpSpPr>
        <p:grpSpPr bwMode="auto">
          <a:xfrm>
            <a:off x="1504558" y="5249439"/>
            <a:ext cx="1341337" cy="555952"/>
            <a:chOff x="1648500" y="8023570"/>
            <a:chExt cx="2211964" cy="916806"/>
          </a:xfrm>
        </p:grpSpPr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941F4C7E-5779-042F-9C77-9ED4EC59ABD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22650" y="8494929"/>
              <a:ext cx="0" cy="445447"/>
            </a:xfrm>
            <a:prstGeom prst="line">
              <a:avLst/>
            </a:prstGeom>
            <a:ln w="19050" cap="rnd">
              <a:solidFill>
                <a:srgbClr val="00ADB5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4A7BEBAF-79D0-AD1A-41D6-2F64917007AA}"/>
                </a:ext>
              </a:extLst>
            </p:cNvPr>
            <p:cNvGrpSpPr/>
            <p:nvPr/>
          </p:nvGrpSpPr>
          <p:grpSpPr bwMode="auto">
            <a:xfrm>
              <a:off x="1648500" y="8023570"/>
              <a:ext cx="2211964" cy="602905"/>
              <a:chOff x="1648500" y="8023570"/>
              <a:chExt cx="2211964" cy="602905"/>
            </a:xfrm>
          </p:grpSpPr>
          <p:sp>
            <p:nvSpPr>
              <p:cNvPr id="41" name="Скругленный прямоугольник 40">
                <a:extLst>
                  <a:ext uri="{FF2B5EF4-FFF2-40B4-BE49-F238E27FC236}">
                    <a16:creationId xmlns:a16="http://schemas.microsoft.com/office/drawing/2014/main" id="{867C1D56-9052-B8E9-528B-461DF018C8DF}"/>
                  </a:ext>
                </a:extLst>
              </p:cNvPr>
              <p:cNvSpPr/>
              <p:nvPr/>
            </p:nvSpPr>
            <p:spPr bwMode="auto">
              <a:xfrm>
                <a:off x="1648500" y="8023570"/>
                <a:ext cx="2211964" cy="602905"/>
              </a:xfrm>
              <a:prstGeom prst="roundRect">
                <a:avLst>
                  <a:gd name="adj" fmla="val 22986"/>
                </a:avLst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1338">
                  <a:defRPr/>
                </a:pPr>
                <a:r>
                  <a:rPr lang="ru-RU" sz="1000">
                    <a:solidFill>
                      <a:srgbClr val="222831"/>
                    </a:solidFill>
                    <a:latin typeface="Montserrat Medium"/>
                  </a:rPr>
                  <a:t>Сервис</a:t>
                </a:r>
                <a:endParaRPr/>
              </a:p>
            </p:txBody>
          </p:sp>
          <p:sp>
            <p:nvSpPr>
              <p:cNvPr id="42" name="Скругленный прямоугольник 41">
                <a:extLst>
                  <a:ext uri="{FF2B5EF4-FFF2-40B4-BE49-F238E27FC236}">
                    <a16:creationId xmlns:a16="http://schemas.microsoft.com/office/drawing/2014/main" id="{DEC7918B-31D7-DFCB-A361-94A98FBDA321}"/>
                  </a:ext>
                </a:extLst>
              </p:cNvPr>
              <p:cNvSpPr/>
              <p:nvPr/>
            </p:nvSpPr>
            <p:spPr bwMode="auto">
              <a:xfrm>
                <a:off x="1648502" y="8023570"/>
                <a:ext cx="935948" cy="602905"/>
              </a:xfrm>
              <a:prstGeom prst="roundRect">
                <a:avLst>
                  <a:gd name="adj" fmla="val 22986"/>
                </a:avLst>
              </a:prstGeom>
              <a:solidFill>
                <a:srgbClr val="00ADB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000">
                    <a:latin typeface="Montserrat Medium"/>
                  </a:rPr>
                  <a:t>2014</a:t>
                </a:r>
                <a:endParaRPr/>
              </a:p>
            </p:txBody>
          </p:sp>
        </p:grp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8644449B-2960-9A6D-6610-FB30E96863BC}"/>
              </a:ext>
            </a:extLst>
          </p:cNvPr>
          <p:cNvGrpSpPr/>
          <p:nvPr/>
        </p:nvGrpSpPr>
        <p:grpSpPr bwMode="auto">
          <a:xfrm>
            <a:off x="2718961" y="4741154"/>
            <a:ext cx="1064679" cy="794118"/>
            <a:chOff x="3651140" y="7185370"/>
            <a:chExt cx="1755735" cy="1309559"/>
          </a:xfrm>
        </p:grpSpPr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F5BE75E0-F768-3712-B954-B7F640AA0C8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22850" y="7723828"/>
              <a:ext cx="0" cy="771101"/>
            </a:xfrm>
            <a:prstGeom prst="line">
              <a:avLst/>
            </a:prstGeom>
            <a:ln w="19050" cap="rnd">
              <a:solidFill>
                <a:srgbClr val="00ADB5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601C24C2-C3F3-C89B-16FB-8DD7C8C03E92}"/>
                </a:ext>
              </a:extLst>
            </p:cNvPr>
            <p:cNvGrpSpPr/>
            <p:nvPr/>
          </p:nvGrpSpPr>
          <p:grpSpPr bwMode="auto">
            <a:xfrm>
              <a:off x="3651140" y="7185370"/>
              <a:ext cx="1755735" cy="602905"/>
              <a:chOff x="3422650" y="7026275"/>
              <a:chExt cx="1755735" cy="602905"/>
            </a:xfrm>
          </p:grpSpPr>
          <p:sp>
            <p:nvSpPr>
              <p:cNvPr id="46" name="Скругленный прямоугольник 45">
                <a:extLst>
                  <a:ext uri="{FF2B5EF4-FFF2-40B4-BE49-F238E27FC236}">
                    <a16:creationId xmlns:a16="http://schemas.microsoft.com/office/drawing/2014/main" id="{A708AE60-5DF1-FFB4-82A8-0685F423265E}"/>
                  </a:ext>
                </a:extLst>
              </p:cNvPr>
              <p:cNvSpPr/>
              <p:nvPr/>
            </p:nvSpPr>
            <p:spPr bwMode="auto">
              <a:xfrm>
                <a:off x="3422650" y="7026275"/>
                <a:ext cx="1755735" cy="602905"/>
              </a:xfrm>
              <a:prstGeom prst="roundRect">
                <a:avLst>
                  <a:gd name="adj" fmla="val 22986"/>
                </a:avLst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1338">
                  <a:defRPr/>
                </a:pPr>
                <a:r>
                  <a:rPr lang="ru-RU" sz="1000">
                    <a:solidFill>
                      <a:srgbClr val="222831"/>
                    </a:solidFill>
                    <a:latin typeface="Montserrat Medium"/>
                  </a:rPr>
                  <a:t>ТиС</a:t>
                </a:r>
              </a:p>
            </p:txBody>
          </p:sp>
          <p:sp>
            <p:nvSpPr>
              <p:cNvPr id="47" name="Скругленный прямоугольник 46">
                <a:extLst>
                  <a:ext uri="{FF2B5EF4-FFF2-40B4-BE49-F238E27FC236}">
                    <a16:creationId xmlns:a16="http://schemas.microsoft.com/office/drawing/2014/main" id="{5A582BD4-8DAE-06D9-0998-98E570F055F5}"/>
                  </a:ext>
                </a:extLst>
              </p:cNvPr>
              <p:cNvSpPr/>
              <p:nvPr/>
            </p:nvSpPr>
            <p:spPr bwMode="auto">
              <a:xfrm>
                <a:off x="3422650" y="7026275"/>
                <a:ext cx="935948" cy="602905"/>
              </a:xfrm>
              <a:prstGeom prst="roundRect">
                <a:avLst>
                  <a:gd name="adj" fmla="val 22986"/>
                </a:avLst>
              </a:prstGeom>
              <a:solidFill>
                <a:srgbClr val="00ADB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000">
                    <a:latin typeface="Montserrat Medium"/>
                  </a:rPr>
                  <a:t>2016</a:t>
                </a:r>
                <a:endParaRPr/>
              </a:p>
            </p:txBody>
          </p:sp>
        </p:grp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CD001C5-05F4-EE49-9269-F82E9A38898E}"/>
              </a:ext>
            </a:extLst>
          </p:cNvPr>
          <p:cNvGrpSpPr/>
          <p:nvPr/>
        </p:nvGrpSpPr>
        <p:grpSpPr bwMode="auto">
          <a:xfrm>
            <a:off x="3643115" y="4186661"/>
            <a:ext cx="1016637" cy="1156653"/>
            <a:chOff x="5175140" y="6270970"/>
            <a:chExt cx="1676510" cy="1907406"/>
          </a:xfrm>
        </p:grpSpPr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94608525-3225-E822-D9C0-E50EC18D7C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40754" y="6813176"/>
              <a:ext cx="0" cy="1365200"/>
            </a:xfrm>
            <a:prstGeom prst="line">
              <a:avLst/>
            </a:prstGeom>
            <a:ln w="19050" cap="rnd">
              <a:solidFill>
                <a:srgbClr val="00ADB5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0BA44BE4-E142-40DD-7157-00903BB1FEF6}"/>
                </a:ext>
              </a:extLst>
            </p:cNvPr>
            <p:cNvGrpSpPr/>
            <p:nvPr/>
          </p:nvGrpSpPr>
          <p:grpSpPr bwMode="auto">
            <a:xfrm>
              <a:off x="5175140" y="6270970"/>
              <a:ext cx="1676510" cy="602905"/>
              <a:chOff x="5175140" y="6188075"/>
              <a:chExt cx="1676510" cy="602905"/>
            </a:xfrm>
          </p:grpSpPr>
          <p:sp>
            <p:nvSpPr>
              <p:cNvPr id="51" name="Скругленный прямоугольник 50">
                <a:extLst>
                  <a:ext uri="{FF2B5EF4-FFF2-40B4-BE49-F238E27FC236}">
                    <a16:creationId xmlns:a16="http://schemas.microsoft.com/office/drawing/2014/main" id="{256B122D-836E-6994-72DA-BAEC06D172E3}"/>
                  </a:ext>
                </a:extLst>
              </p:cNvPr>
              <p:cNvSpPr/>
              <p:nvPr/>
            </p:nvSpPr>
            <p:spPr bwMode="auto">
              <a:xfrm>
                <a:off x="5175140" y="6188075"/>
                <a:ext cx="1676510" cy="602905"/>
              </a:xfrm>
              <a:prstGeom prst="roundRect">
                <a:avLst>
                  <a:gd name="adj" fmla="val 22986"/>
                </a:avLst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1338">
                  <a:defRPr/>
                </a:pPr>
                <a:r>
                  <a:rPr lang="en-US" sz="1000">
                    <a:solidFill>
                      <a:srgbClr val="222831"/>
                    </a:solidFill>
                    <a:latin typeface="Montserrat Medium"/>
                  </a:rPr>
                  <a:t>IT</a:t>
                </a:r>
                <a:endParaRPr lang="ru-RU" sz="1000">
                  <a:solidFill>
                    <a:srgbClr val="222831"/>
                  </a:solidFill>
                  <a:latin typeface="Montserrat Medium"/>
                </a:endParaRPr>
              </a:p>
            </p:txBody>
          </p:sp>
          <p:sp>
            <p:nvSpPr>
              <p:cNvPr id="52" name="Скругленный прямоугольник 51">
                <a:extLst>
                  <a:ext uri="{FF2B5EF4-FFF2-40B4-BE49-F238E27FC236}">
                    <a16:creationId xmlns:a16="http://schemas.microsoft.com/office/drawing/2014/main" id="{F3F19D39-5D93-B319-61D5-6BCFC4BEA7C2}"/>
                  </a:ext>
                </a:extLst>
              </p:cNvPr>
              <p:cNvSpPr/>
              <p:nvPr/>
            </p:nvSpPr>
            <p:spPr bwMode="auto">
              <a:xfrm>
                <a:off x="5175140" y="6188075"/>
                <a:ext cx="935948" cy="602905"/>
              </a:xfrm>
              <a:prstGeom prst="roundRect">
                <a:avLst>
                  <a:gd name="adj" fmla="val 22986"/>
                </a:avLst>
              </a:prstGeom>
              <a:solidFill>
                <a:srgbClr val="00ADB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000">
                    <a:latin typeface="Montserrat Medium"/>
                  </a:rPr>
                  <a:t>2018</a:t>
                </a:r>
                <a:endParaRPr/>
              </a:p>
            </p:txBody>
          </p:sp>
        </p:grp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C5DB8A47-55B1-E5BD-B929-2356B6C2BC9B}"/>
              </a:ext>
            </a:extLst>
          </p:cNvPr>
          <p:cNvGrpSpPr/>
          <p:nvPr/>
        </p:nvGrpSpPr>
        <p:grpSpPr bwMode="auto">
          <a:xfrm>
            <a:off x="4012845" y="3630138"/>
            <a:ext cx="1630790" cy="1147593"/>
            <a:chOff x="5784850" y="5353222"/>
            <a:chExt cx="2689294" cy="1892466"/>
          </a:xfrm>
        </p:grpSpPr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72D72EED-F07F-6896-AFC2-CF64B84E454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086090" y="5880488"/>
              <a:ext cx="0" cy="1365200"/>
            </a:xfrm>
            <a:prstGeom prst="line">
              <a:avLst/>
            </a:prstGeom>
            <a:ln w="19050" cap="rnd">
              <a:solidFill>
                <a:srgbClr val="00ADB5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5EB875A3-A25B-AD5E-4797-1A5F4AB2F7EA}"/>
                </a:ext>
              </a:extLst>
            </p:cNvPr>
            <p:cNvGrpSpPr/>
            <p:nvPr/>
          </p:nvGrpSpPr>
          <p:grpSpPr bwMode="auto">
            <a:xfrm>
              <a:off x="5784850" y="5353222"/>
              <a:ext cx="2689294" cy="602905"/>
              <a:chOff x="1648502" y="8023570"/>
              <a:chExt cx="2689294" cy="602905"/>
            </a:xfrm>
          </p:grpSpPr>
          <p:sp>
            <p:nvSpPr>
              <p:cNvPr id="56" name="Скругленный прямоугольник 55">
                <a:extLst>
                  <a:ext uri="{FF2B5EF4-FFF2-40B4-BE49-F238E27FC236}">
                    <a16:creationId xmlns:a16="http://schemas.microsoft.com/office/drawing/2014/main" id="{1F95F440-FDFC-1EFD-9741-19EDBB1D2499}"/>
                  </a:ext>
                </a:extLst>
              </p:cNvPr>
              <p:cNvSpPr/>
              <p:nvPr/>
            </p:nvSpPr>
            <p:spPr bwMode="auto">
              <a:xfrm>
                <a:off x="1648502" y="8023570"/>
                <a:ext cx="2689294" cy="602905"/>
              </a:xfrm>
              <a:prstGeom prst="roundRect">
                <a:avLst>
                  <a:gd name="adj" fmla="val 22986"/>
                </a:avLst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1338">
                  <a:defRPr/>
                </a:pPr>
                <a:r>
                  <a:rPr lang="ru-RU" sz="1000">
                    <a:solidFill>
                      <a:srgbClr val="222831"/>
                    </a:solidFill>
                    <a:latin typeface="Montserrat Medium"/>
                  </a:rPr>
                  <a:t>Системы управления</a:t>
                </a:r>
                <a:endParaRPr/>
              </a:p>
            </p:txBody>
          </p:sp>
          <p:sp>
            <p:nvSpPr>
              <p:cNvPr id="57" name="Скругленный прямоугольник 56">
                <a:extLst>
                  <a:ext uri="{FF2B5EF4-FFF2-40B4-BE49-F238E27FC236}">
                    <a16:creationId xmlns:a16="http://schemas.microsoft.com/office/drawing/2014/main" id="{C7124A09-021B-D85E-D65E-0D1DADE1FBF0}"/>
                  </a:ext>
                </a:extLst>
              </p:cNvPr>
              <p:cNvSpPr/>
              <p:nvPr/>
            </p:nvSpPr>
            <p:spPr bwMode="auto">
              <a:xfrm>
                <a:off x="1648502" y="8023570"/>
                <a:ext cx="935948" cy="602905"/>
              </a:xfrm>
              <a:prstGeom prst="roundRect">
                <a:avLst>
                  <a:gd name="adj" fmla="val 22986"/>
                </a:avLst>
              </a:prstGeom>
              <a:solidFill>
                <a:srgbClr val="00ADB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1000">
                    <a:latin typeface="Montserrat Medium"/>
                  </a:rPr>
                  <a:t>2020</a:t>
                </a:r>
                <a:endParaRPr lang="ru-RU" sz="1000">
                  <a:latin typeface="Montserrat Medium"/>
                </a:endParaRPr>
              </a:p>
            </p:txBody>
          </p:sp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559F7BCB-E474-1DAB-6311-E168D70CA512}"/>
              </a:ext>
            </a:extLst>
          </p:cNvPr>
          <p:cNvGrpSpPr/>
          <p:nvPr/>
        </p:nvGrpSpPr>
        <p:grpSpPr bwMode="auto">
          <a:xfrm>
            <a:off x="5293593" y="2130625"/>
            <a:ext cx="1306883" cy="528943"/>
            <a:chOff x="8811300" y="2880413"/>
            <a:chExt cx="2155148" cy="872267"/>
          </a:xfrm>
        </p:grpSpPr>
        <p:cxnSp>
          <p:nvCxnSpPr>
            <p:cNvPr id="59" name="Прямая соединительная линия 58">
              <a:extLst>
                <a:ext uri="{FF2B5EF4-FFF2-40B4-BE49-F238E27FC236}">
                  <a16:creationId xmlns:a16="http://schemas.microsoft.com/office/drawing/2014/main" id="{A10B1C77-DDD8-B733-B308-FE24F3EB165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682986" y="3292475"/>
              <a:ext cx="0" cy="460205"/>
            </a:xfrm>
            <a:prstGeom prst="line">
              <a:avLst/>
            </a:prstGeom>
            <a:ln w="19050" cap="rnd">
              <a:solidFill>
                <a:srgbClr val="00ADB5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FC4DF48B-70EE-1E6F-2BDB-9762C9504A2C}"/>
                </a:ext>
              </a:extLst>
            </p:cNvPr>
            <p:cNvGrpSpPr/>
            <p:nvPr/>
          </p:nvGrpSpPr>
          <p:grpSpPr bwMode="auto">
            <a:xfrm>
              <a:off x="8811300" y="2880413"/>
              <a:ext cx="2155148" cy="602905"/>
              <a:chOff x="1648500" y="8023570"/>
              <a:chExt cx="2155148" cy="602905"/>
            </a:xfrm>
          </p:grpSpPr>
          <p:sp>
            <p:nvSpPr>
              <p:cNvPr id="61" name="Скругленный прямоугольник 60">
                <a:extLst>
                  <a:ext uri="{FF2B5EF4-FFF2-40B4-BE49-F238E27FC236}">
                    <a16:creationId xmlns:a16="http://schemas.microsoft.com/office/drawing/2014/main" id="{1A07D744-8622-4DB3-DC91-8577F53BF830}"/>
                  </a:ext>
                </a:extLst>
              </p:cNvPr>
              <p:cNvSpPr/>
              <p:nvPr/>
            </p:nvSpPr>
            <p:spPr bwMode="auto">
              <a:xfrm>
                <a:off x="1648500" y="8023570"/>
                <a:ext cx="2155148" cy="602905"/>
              </a:xfrm>
              <a:prstGeom prst="roundRect">
                <a:avLst>
                  <a:gd name="adj" fmla="val 22986"/>
                </a:avLst>
              </a:prstGeom>
              <a:solidFill>
                <a:srgbClr val="F4F4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41338">
                  <a:defRPr/>
                </a:pPr>
                <a:r>
                  <a:rPr lang="ru-RU" sz="1000">
                    <a:solidFill>
                      <a:srgbClr val="222831"/>
                    </a:solidFill>
                    <a:latin typeface="Montserrat Medium"/>
                  </a:rPr>
                  <a:t>Роботы</a:t>
                </a:r>
                <a:endParaRPr/>
              </a:p>
            </p:txBody>
          </p:sp>
          <p:sp>
            <p:nvSpPr>
              <p:cNvPr id="62" name="Скругленный прямоугольник 61">
                <a:extLst>
                  <a:ext uri="{FF2B5EF4-FFF2-40B4-BE49-F238E27FC236}">
                    <a16:creationId xmlns:a16="http://schemas.microsoft.com/office/drawing/2014/main" id="{6ECFA558-CF84-1D3B-EAA1-7A65B3964FC8}"/>
                  </a:ext>
                </a:extLst>
              </p:cNvPr>
              <p:cNvSpPr/>
              <p:nvPr/>
            </p:nvSpPr>
            <p:spPr bwMode="auto">
              <a:xfrm>
                <a:off x="1648501" y="8023570"/>
                <a:ext cx="935948" cy="602905"/>
              </a:xfrm>
              <a:prstGeom prst="roundRect">
                <a:avLst>
                  <a:gd name="adj" fmla="val 22986"/>
                </a:avLst>
              </a:prstGeom>
              <a:solidFill>
                <a:srgbClr val="00ADB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1000">
                    <a:latin typeface="Montserrat Medium"/>
                  </a:rPr>
                  <a:t>202</a:t>
                </a:r>
                <a:r>
                  <a:rPr lang="ru-RU" sz="1000">
                    <a:latin typeface="Montserrat Medium"/>
                  </a:rPr>
                  <a:t>5</a:t>
                </a:r>
                <a:endParaRPr/>
              </a:p>
            </p:txBody>
          </p: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A3A94529-A879-EBAD-DD7E-EA25AB316735}"/>
              </a:ext>
            </a:extLst>
          </p:cNvPr>
          <p:cNvSpPr txBox="1"/>
          <p:nvPr/>
        </p:nvSpPr>
        <p:spPr bwMode="auto">
          <a:xfrm>
            <a:off x="695324" y="1580955"/>
            <a:ext cx="924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bg1"/>
                </a:solidFill>
                <a:latin typeface="Montserrat Medium"/>
              </a:rPr>
              <a:t>Интегратор полного цикла</a:t>
            </a:r>
            <a:endParaRPr sz="2400" dirty="0"/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E7C189A9-18F7-2893-E25A-88C3F438345E}"/>
              </a:ext>
            </a:extLst>
          </p:cNvPr>
          <p:cNvGrpSpPr/>
          <p:nvPr/>
        </p:nvGrpSpPr>
        <p:grpSpPr bwMode="auto">
          <a:xfrm>
            <a:off x="7100812" y="5388369"/>
            <a:ext cx="4954300" cy="540276"/>
            <a:chOff x="7204986" y="5105342"/>
            <a:chExt cx="4954300" cy="540276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4922A51-C770-92DA-CB92-7F1C501C4D25}"/>
                </a:ext>
              </a:extLst>
            </p:cNvPr>
            <p:cNvSpPr txBox="1"/>
            <p:nvPr/>
          </p:nvSpPr>
          <p:spPr bwMode="auto">
            <a:xfrm>
              <a:off x="7204986" y="5105342"/>
              <a:ext cx="1510638" cy="540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900" b="1">
                  <a:solidFill>
                    <a:srgbClr val="00ADB5"/>
                  </a:solidFill>
                  <a:latin typeface="Montserrat SemiBold"/>
                </a:rPr>
                <a:t>6000+</a:t>
              </a:r>
              <a:endParaRPr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97C0F5F-5C0D-30D3-6296-119E91D36B9D}"/>
                </a:ext>
              </a:extLst>
            </p:cNvPr>
            <p:cNvSpPr txBox="1"/>
            <p:nvPr/>
          </p:nvSpPr>
          <p:spPr bwMode="auto">
            <a:xfrm>
              <a:off x="8526942" y="5144648"/>
              <a:ext cx="363234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200">
                  <a:solidFill>
                    <a:schemeClr val="bg1"/>
                  </a:solidFill>
                  <a:latin typeface="Montserrat"/>
                </a:rPr>
                <a:t>единиц оборудования / мес</a:t>
              </a:r>
            </a:p>
            <a:p>
              <a:pPr>
                <a:defRPr/>
              </a:pPr>
              <a:r>
                <a:rPr lang="ru-RU" sz="1200">
                  <a:solidFill>
                    <a:schemeClr val="bg1"/>
                  </a:solidFill>
                  <a:latin typeface="Montserrat"/>
                </a:rPr>
                <a:t>ремонтирует стационарный сервис</a:t>
              </a:r>
              <a:endParaRPr/>
            </a:p>
          </p:txBody>
        </p:sp>
      </p:grp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1A4DE3F2-93B5-396D-1819-663B04CA0A5A}"/>
              </a:ext>
            </a:extLst>
          </p:cNvPr>
          <p:cNvSpPr/>
          <p:nvPr/>
        </p:nvSpPr>
        <p:spPr bwMode="auto">
          <a:xfrm>
            <a:off x="2232365" y="5872377"/>
            <a:ext cx="371117" cy="99672"/>
          </a:xfrm>
          <a:prstGeom prst="rect">
            <a:avLst/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850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00450FA9-3296-6940-AA36-288EFAE7C1F8}"/>
              </a:ext>
            </a:extLst>
          </p:cNvPr>
          <p:cNvSpPr/>
          <p:nvPr/>
        </p:nvSpPr>
        <p:spPr bwMode="auto">
          <a:xfrm>
            <a:off x="3179649" y="5625865"/>
            <a:ext cx="371117" cy="346183"/>
          </a:xfrm>
          <a:prstGeom prst="rect">
            <a:avLst/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850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0D863B7D-8F57-A2BA-9CB4-E797D83CD52D}"/>
              </a:ext>
            </a:extLst>
          </p:cNvPr>
          <p:cNvSpPr/>
          <p:nvPr/>
        </p:nvSpPr>
        <p:spPr bwMode="auto">
          <a:xfrm>
            <a:off x="4117394" y="5432241"/>
            <a:ext cx="371117" cy="539808"/>
          </a:xfrm>
          <a:prstGeom prst="rect">
            <a:avLst/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85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75A7C00E-591B-55FC-BF88-14AF9E665C36}"/>
              </a:ext>
            </a:extLst>
          </p:cNvPr>
          <p:cNvSpPr/>
          <p:nvPr/>
        </p:nvSpPr>
        <p:spPr bwMode="auto">
          <a:xfrm>
            <a:off x="5055140" y="4861606"/>
            <a:ext cx="371117" cy="1110443"/>
          </a:xfrm>
          <a:prstGeom prst="rect">
            <a:avLst/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85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79E4A5A7-CFBF-18EF-166E-30D74BA10F0C}"/>
              </a:ext>
            </a:extLst>
          </p:cNvPr>
          <p:cNvSpPr/>
          <p:nvPr/>
        </p:nvSpPr>
        <p:spPr bwMode="auto">
          <a:xfrm>
            <a:off x="6066847" y="2749878"/>
            <a:ext cx="371117" cy="3222171"/>
          </a:xfrm>
          <a:prstGeom prst="rect">
            <a:avLst/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850"/>
          </a:p>
        </p:txBody>
      </p: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B12BE20C-E96D-B1E4-5CF3-C68D88F594D4}"/>
              </a:ext>
            </a:extLst>
          </p:cNvPr>
          <p:cNvCxnSpPr>
            <a:cxnSpLocks/>
          </p:cNvCxnSpPr>
          <p:nvPr/>
        </p:nvCxnSpPr>
        <p:spPr bwMode="auto">
          <a:xfrm>
            <a:off x="0" y="525840"/>
            <a:ext cx="12192000" cy="0"/>
          </a:xfrm>
          <a:prstGeom prst="line">
            <a:avLst/>
          </a:prstGeom>
          <a:ln>
            <a:solidFill>
              <a:srgbClr val="5F62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6FE53BBE-AB66-9244-04AF-B7A4A8FCC3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2094" y="393888"/>
            <a:ext cx="1500271" cy="2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49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5C57CAB-D7F2-75CB-BB15-A6D5AF973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153" t="52507" r="3806" b="17470"/>
          <a:stretch>
            <a:fillRect/>
          </a:stretch>
        </p:blipFill>
        <p:spPr>
          <a:xfrm>
            <a:off x="1" y="0"/>
            <a:ext cx="12192000" cy="6895400"/>
          </a:xfrm>
          <a:prstGeom prst="rect">
            <a:avLst/>
          </a:prstGeom>
        </p:spPr>
      </p:pic>
      <p:sp>
        <p:nvSpPr>
          <p:cNvPr id="8" name="Рисунок 14">
            <a:extLst>
              <a:ext uri="{FF2B5EF4-FFF2-40B4-BE49-F238E27FC236}">
                <a16:creationId xmlns:a16="http://schemas.microsoft.com/office/drawing/2014/main" id="{B2AEB1AB-8DA5-E615-221D-961071D14915}"/>
              </a:ext>
            </a:extLst>
          </p:cNvPr>
          <p:cNvSpPr/>
          <p:nvPr/>
        </p:nvSpPr>
        <p:spPr>
          <a:xfrm>
            <a:off x="0" y="18701"/>
            <a:ext cx="12182763" cy="6895399"/>
          </a:xfrm>
          <a:custGeom>
            <a:avLst/>
            <a:gdLst>
              <a:gd name="connsiteX0" fmla="*/ 0 w 12182763"/>
              <a:gd name="connsiteY0" fmla="*/ 0 h 2079230"/>
              <a:gd name="connsiteX1" fmla="*/ 12182763 w 12182763"/>
              <a:gd name="connsiteY1" fmla="*/ 0 h 2079230"/>
              <a:gd name="connsiteX2" fmla="*/ 12182763 w 12182763"/>
              <a:gd name="connsiteY2" fmla="*/ 2079230 h 2079230"/>
              <a:gd name="connsiteX3" fmla="*/ -1 w 12182763"/>
              <a:gd name="connsiteY3" fmla="*/ 2079230 h 207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763" h="2079230">
                <a:moveTo>
                  <a:pt x="0" y="0"/>
                </a:moveTo>
                <a:lnTo>
                  <a:pt x="12182763" y="0"/>
                </a:lnTo>
                <a:lnTo>
                  <a:pt x="12182763" y="2079230"/>
                </a:lnTo>
                <a:lnTo>
                  <a:pt x="-1" y="2079230"/>
                </a:lnTo>
                <a:close/>
              </a:path>
            </a:pathLst>
          </a:custGeom>
          <a:gradFill flip="none" rotWithShape="1"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  <a:tileRect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B4E0FCD-C198-4E9D-B577-5A88096FC22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70" imgH="469" progId="TCLayout.ActiveDocument.1">
                  <p:embed/>
                </p:oleObj>
              </mc:Choice>
              <mc:Fallback>
                <p:oleObj name="think-cell Slide" r:id="rId7" imgW="470" imgH="46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B4E0FCD-C198-4E9D-B577-5A88096FC2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39BAC0D-E536-4C6B-AD9B-0DF43760614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D7D31"/>
              </a:buClr>
              <a:buSzPct val="100000"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  <a:sym typeface="Roboto" pitchFamily="2" charset="0"/>
            </a:endParaRPr>
          </a:p>
        </p:txBody>
      </p:sp>
      <p:pic>
        <p:nvPicPr>
          <p:cNvPr id="10" name="Рисунок 9" descr="Изображение выглядит как Шрифт, Графика, логотип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EBE76F1-C8DE-6FD9-646A-1362F79178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0337" y="58047"/>
            <a:ext cx="1426590" cy="1008101"/>
          </a:xfrm>
          <a:prstGeom prst="rect">
            <a:avLst/>
          </a:prstGeom>
        </p:spPr>
      </p:pic>
      <p:pic>
        <p:nvPicPr>
          <p:cNvPr id="15" name="Graphic 7">
            <a:extLst>
              <a:ext uri="{FF2B5EF4-FFF2-40B4-BE49-F238E27FC236}">
                <a16:creationId xmlns:a16="http://schemas.microsoft.com/office/drawing/2014/main" id="{22D7E732-E411-0DC1-7DD1-3E013D0E22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12727" y="421694"/>
            <a:ext cx="1785592" cy="242114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F205BCFE-2D6C-9797-CA82-8452EE1EFF88}"/>
              </a:ext>
            </a:extLst>
          </p:cNvPr>
          <p:cNvSpPr txBox="1"/>
          <p:nvPr/>
        </p:nvSpPr>
        <p:spPr bwMode="auto">
          <a:xfrm>
            <a:off x="695325" y="1262089"/>
            <a:ext cx="9241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bg1"/>
                </a:solidFill>
                <a:latin typeface="Montserrat SemiBold" pitchFamily="2" charset="0"/>
              </a:rPr>
              <a:t>Текущая ситуация в РФ</a:t>
            </a:r>
            <a:endParaRPr sz="2800" b="1" dirty="0">
              <a:latin typeface="Montserrat SemiBold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428756F-DB5B-EF14-38E5-2459B4A3CA94}"/>
              </a:ext>
            </a:extLst>
          </p:cNvPr>
          <p:cNvSpPr txBox="1"/>
          <p:nvPr/>
        </p:nvSpPr>
        <p:spPr bwMode="auto">
          <a:xfrm>
            <a:off x="1774015" y="2118420"/>
            <a:ext cx="6284976" cy="802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1155" indent="-331155">
              <a:lnSpc>
                <a:spcPct val="120000"/>
              </a:lnSpc>
              <a:spcAft>
                <a:spcPts val="728"/>
              </a:spcAft>
              <a:buClr>
                <a:srgbClr val="00ADB5"/>
              </a:buClr>
              <a:buFont typeface="Wingdings"/>
              <a:buChar char="§"/>
              <a:defRPr/>
            </a:pPr>
            <a:r>
              <a:rPr lang="ru-RU" sz="2000" dirty="0">
                <a:solidFill>
                  <a:schemeClr val="bg1"/>
                </a:solidFill>
                <a:latin typeface="Montserrat"/>
              </a:rPr>
              <a:t>Рост операционных расходов (в т.ч. на клининг, ФОТ персонала).</a:t>
            </a:r>
            <a:endParaRPr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A70A600-3C62-4830-5110-505179117EE7}"/>
              </a:ext>
            </a:extLst>
          </p:cNvPr>
          <p:cNvSpPr txBox="1"/>
          <p:nvPr/>
        </p:nvSpPr>
        <p:spPr bwMode="auto">
          <a:xfrm>
            <a:off x="1774015" y="3143262"/>
            <a:ext cx="6141732" cy="802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1155" indent="-331155">
              <a:lnSpc>
                <a:spcPct val="120000"/>
              </a:lnSpc>
              <a:spcAft>
                <a:spcPts val="728"/>
              </a:spcAft>
              <a:buClr>
                <a:srgbClr val="00ADB5"/>
              </a:buClr>
              <a:buFont typeface="Wingdings"/>
              <a:buChar char="§"/>
              <a:defRPr/>
            </a:pPr>
            <a:r>
              <a:rPr lang="ru-RU" sz="2000" dirty="0">
                <a:solidFill>
                  <a:schemeClr val="bg1"/>
                </a:solidFill>
                <a:latin typeface="Montserrat"/>
              </a:rPr>
              <a:t>Отсутствие дешевого финансирования на обновление парка уборочной  техники</a:t>
            </a:r>
            <a:endParaRPr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7027FF1-108E-9397-BE6D-965832287E6D}"/>
              </a:ext>
            </a:extLst>
          </p:cNvPr>
          <p:cNvSpPr txBox="1"/>
          <p:nvPr/>
        </p:nvSpPr>
        <p:spPr bwMode="auto">
          <a:xfrm>
            <a:off x="1774015" y="4168104"/>
            <a:ext cx="7260336" cy="432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1155" indent="-331155">
              <a:lnSpc>
                <a:spcPct val="120000"/>
              </a:lnSpc>
              <a:spcAft>
                <a:spcPts val="728"/>
              </a:spcAft>
              <a:buClr>
                <a:srgbClr val="00ADB5"/>
              </a:buClr>
              <a:buFont typeface="Wingdings"/>
              <a:buChar char="§"/>
              <a:defRPr/>
            </a:pPr>
            <a:r>
              <a:rPr lang="ru-RU" sz="2000">
                <a:solidFill>
                  <a:schemeClr val="bg1"/>
                </a:solidFill>
                <a:latin typeface="Montserrat"/>
              </a:rPr>
              <a:t>Дефицит кадров</a:t>
            </a:r>
            <a:endParaRPr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DA6A171-F7FB-BEA2-A3D1-0A20E4CA52F2}"/>
              </a:ext>
            </a:extLst>
          </p:cNvPr>
          <p:cNvSpPr txBox="1"/>
          <p:nvPr/>
        </p:nvSpPr>
        <p:spPr bwMode="auto">
          <a:xfrm>
            <a:off x="1774015" y="4823616"/>
            <a:ext cx="7260336" cy="1171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1155" indent="-331155">
              <a:lnSpc>
                <a:spcPct val="120000"/>
              </a:lnSpc>
              <a:spcAft>
                <a:spcPts val="728"/>
              </a:spcAft>
              <a:buClr>
                <a:srgbClr val="00ADB5"/>
              </a:buClr>
              <a:buFont typeface="Wingdings"/>
              <a:buChar char="§"/>
              <a:defRPr/>
            </a:pPr>
            <a:r>
              <a:rPr lang="ru-RU" sz="2000">
                <a:solidFill>
                  <a:schemeClr val="bg1"/>
                </a:solidFill>
                <a:latin typeface="Montserrat"/>
              </a:rPr>
              <a:t>Запрос руководителей и собственников бизнеса на повышение операционной эффективности в условиях стагнации</a:t>
            </a:r>
            <a:endParaRPr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24ACC73A-CCA7-2066-697E-71752877034B}"/>
              </a:ext>
            </a:extLst>
          </p:cNvPr>
          <p:cNvSpPr/>
          <p:nvPr/>
        </p:nvSpPr>
        <p:spPr bwMode="auto">
          <a:xfrm>
            <a:off x="10031999" y="6126245"/>
            <a:ext cx="2160000" cy="108000"/>
          </a:xfrm>
          <a:prstGeom prst="rect">
            <a:avLst/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6C505EDD-FDB1-C9FC-669F-5182D6C360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2094" y="393888"/>
            <a:ext cx="1500271" cy="2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10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3E18357-9253-A08E-DFC3-BE4B5F906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53" t="52507" r="3806" b="17470"/>
          <a:stretch>
            <a:fillRect/>
          </a:stretch>
        </p:blipFill>
        <p:spPr>
          <a:xfrm>
            <a:off x="1" y="0"/>
            <a:ext cx="12192000" cy="6895400"/>
          </a:xfrm>
          <a:prstGeom prst="rect">
            <a:avLst/>
          </a:prstGeom>
        </p:spPr>
      </p:pic>
      <p:sp>
        <p:nvSpPr>
          <p:cNvPr id="4" name="Рисунок 14">
            <a:extLst>
              <a:ext uri="{FF2B5EF4-FFF2-40B4-BE49-F238E27FC236}">
                <a16:creationId xmlns:a16="http://schemas.microsoft.com/office/drawing/2014/main" id="{CEBA213C-2D5E-E975-41A8-CBE00C256908}"/>
              </a:ext>
            </a:extLst>
          </p:cNvPr>
          <p:cNvSpPr/>
          <p:nvPr/>
        </p:nvSpPr>
        <p:spPr>
          <a:xfrm>
            <a:off x="9237" y="11977"/>
            <a:ext cx="12182763" cy="6895399"/>
          </a:xfrm>
          <a:custGeom>
            <a:avLst/>
            <a:gdLst>
              <a:gd name="connsiteX0" fmla="*/ 0 w 12182763"/>
              <a:gd name="connsiteY0" fmla="*/ 0 h 2079230"/>
              <a:gd name="connsiteX1" fmla="*/ 12182763 w 12182763"/>
              <a:gd name="connsiteY1" fmla="*/ 0 h 2079230"/>
              <a:gd name="connsiteX2" fmla="*/ 12182763 w 12182763"/>
              <a:gd name="connsiteY2" fmla="*/ 2079230 h 2079230"/>
              <a:gd name="connsiteX3" fmla="*/ -1 w 12182763"/>
              <a:gd name="connsiteY3" fmla="*/ 2079230 h 207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763" h="2079230">
                <a:moveTo>
                  <a:pt x="0" y="0"/>
                </a:moveTo>
                <a:lnTo>
                  <a:pt x="12182763" y="0"/>
                </a:lnTo>
                <a:lnTo>
                  <a:pt x="12182763" y="2079230"/>
                </a:lnTo>
                <a:lnTo>
                  <a:pt x="-1" y="2079230"/>
                </a:lnTo>
                <a:close/>
              </a:path>
            </a:pathLst>
          </a:custGeom>
          <a:gradFill flip="none" rotWithShape="1"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  <a:tileRect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A10969B-6BF2-B23F-5379-5AB065DAA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0" r="90719"/>
          <a:stretch>
            <a:fillRect/>
          </a:stretch>
        </p:blipFill>
        <p:spPr>
          <a:xfrm>
            <a:off x="8932018" y="-32342"/>
            <a:ext cx="3259982" cy="6939718"/>
          </a:xfrm>
          <a:prstGeom prst="rect">
            <a:avLst/>
          </a:prstGeom>
        </p:spPr>
      </p:pic>
      <p:pic>
        <p:nvPicPr>
          <p:cNvPr id="8" name="Рисунок 7" descr="Изображение выглядит как Шрифт, Графика, логотип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E5F7D66-0847-587A-3691-0175093BA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0337" y="58047"/>
            <a:ext cx="1426590" cy="1008101"/>
          </a:xfrm>
          <a:prstGeom prst="rect">
            <a:avLst/>
          </a:prstGeom>
        </p:spPr>
      </p:pic>
      <p:pic>
        <p:nvPicPr>
          <p:cNvPr id="9" name="Graphic 7">
            <a:extLst>
              <a:ext uri="{FF2B5EF4-FFF2-40B4-BE49-F238E27FC236}">
                <a16:creationId xmlns:a16="http://schemas.microsoft.com/office/drawing/2014/main" id="{FE7BC9C1-ECEE-A345-CE54-8345F17911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12727" y="421694"/>
            <a:ext cx="1785592" cy="2421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5035F9-AF4A-F055-5384-02AD66BDF269}"/>
              </a:ext>
            </a:extLst>
          </p:cNvPr>
          <p:cNvSpPr txBox="1"/>
          <p:nvPr/>
        </p:nvSpPr>
        <p:spPr bwMode="auto">
          <a:xfrm>
            <a:off x="724608" y="1669306"/>
            <a:ext cx="9241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bg1"/>
                </a:solidFill>
                <a:latin typeface="Montserrat SemiBold" pitchFamily="2" charset="0"/>
              </a:rPr>
              <a:t>Что делать бизнесу?</a:t>
            </a:r>
            <a:endParaRPr sz="2800" b="1" dirty="0">
              <a:latin typeface="Montserrat SemiBold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B30386A-9D66-8EAD-4353-50409004DA3B}"/>
              </a:ext>
            </a:extLst>
          </p:cNvPr>
          <p:cNvSpPr/>
          <p:nvPr/>
        </p:nvSpPr>
        <p:spPr bwMode="auto">
          <a:xfrm>
            <a:off x="9237" y="2865934"/>
            <a:ext cx="12173526" cy="1967841"/>
          </a:xfrm>
          <a:prstGeom prst="rect">
            <a:avLst/>
          </a:prstGeom>
          <a:solidFill>
            <a:srgbClr val="00ADB5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spc="-150" dirty="0">
                <a:latin typeface="Montserrat Medium" pitchFamily="2" charset="0"/>
              </a:rPr>
              <a:t>Аренда роботов с полным сервисным сопровождением (роботов-уборщиков и </a:t>
            </a:r>
            <a:r>
              <a:rPr lang="en" sz="3600" spc="-150" dirty="0">
                <a:latin typeface="Montserrat Medium" pitchFamily="2" charset="0"/>
              </a:rPr>
              <a:t>FMR</a:t>
            </a:r>
            <a:r>
              <a:rPr lang="ru-RU" sz="3600" spc="-150" dirty="0">
                <a:latin typeface="Montserrat Medium" pitchFamily="2" charset="0"/>
              </a:rPr>
              <a:t>)</a:t>
            </a:r>
            <a:endParaRPr sz="3600" spc="-150" dirty="0">
              <a:latin typeface="Montserrat Medium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87253B-BF76-E4F7-A0DA-5FAF003009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094" y="393888"/>
            <a:ext cx="1500271" cy="2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90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6CE40-3A24-AE9C-3BE6-B5EAB5CD9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119D7423-4671-64A3-E9E0-E8E5347453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153" t="52507" r="3806" b="17470"/>
          <a:stretch>
            <a:fillRect/>
          </a:stretch>
        </p:blipFill>
        <p:spPr>
          <a:xfrm>
            <a:off x="1" y="0"/>
            <a:ext cx="12192000" cy="6895400"/>
          </a:xfrm>
          <a:prstGeom prst="rect">
            <a:avLst/>
          </a:prstGeom>
        </p:spPr>
      </p:pic>
      <p:sp>
        <p:nvSpPr>
          <p:cNvPr id="18" name="Рисунок 14">
            <a:extLst>
              <a:ext uri="{FF2B5EF4-FFF2-40B4-BE49-F238E27FC236}">
                <a16:creationId xmlns:a16="http://schemas.microsoft.com/office/drawing/2014/main" id="{85E6D279-73FE-6554-E51C-99D61C039D8B}"/>
              </a:ext>
            </a:extLst>
          </p:cNvPr>
          <p:cNvSpPr/>
          <p:nvPr/>
        </p:nvSpPr>
        <p:spPr>
          <a:xfrm>
            <a:off x="0" y="-19881"/>
            <a:ext cx="12182763" cy="6895399"/>
          </a:xfrm>
          <a:custGeom>
            <a:avLst/>
            <a:gdLst>
              <a:gd name="connsiteX0" fmla="*/ 0 w 12182763"/>
              <a:gd name="connsiteY0" fmla="*/ 0 h 2079230"/>
              <a:gd name="connsiteX1" fmla="*/ 12182763 w 12182763"/>
              <a:gd name="connsiteY1" fmla="*/ 0 h 2079230"/>
              <a:gd name="connsiteX2" fmla="*/ 12182763 w 12182763"/>
              <a:gd name="connsiteY2" fmla="*/ 2079230 h 2079230"/>
              <a:gd name="connsiteX3" fmla="*/ -1 w 12182763"/>
              <a:gd name="connsiteY3" fmla="*/ 2079230 h 207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763" h="2079230">
                <a:moveTo>
                  <a:pt x="0" y="0"/>
                </a:moveTo>
                <a:lnTo>
                  <a:pt x="12182763" y="0"/>
                </a:lnTo>
                <a:lnTo>
                  <a:pt x="12182763" y="2079230"/>
                </a:lnTo>
                <a:lnTo>
                  <a:pt x="-1" y="2079230"/>
                </a:lnTo>
                <a:close/>
              </a:path>
            </a:pathLst>
          </a:custGeom>
          <a:gradFill flip="none" rotWithShape="1"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  <a:tileRect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1EED05D-735F-CC4E-1147-45C38DBE2A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70" imgH="469" progId="TCLayout.ActiveDocument.1">
                  <p:embed/>
                </p:oleObj>
              </mc:Choice>
              <mc:Fallback>
                <p:oleObj name="think-cell Slide" r:id="rId9" imgW="470" imgH="46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1EED05D-735F-CC4E-1147-45C38DBE2A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4A924AE-E444-AD76-48B2-A4C557CB94E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D7D31"/>
              </a:buClr>
              <a:buSzPct val="100000"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  <a:sym typeface="Roboto" pitchFamily="2" charset="0"/>
            </a:endParaRPr>
          </a:p>
        </p:txBody>
      </p:sp>
      <p:pic>
        <p:nvPicPr>
          <p:cNvPr id="5" name="Рисунок 4" descr="Изображение выглядит как Шрифт, Графика, логотип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9CEB897-C50B-F540-0422-6D068E160D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0337" y="58047"/>
            <a:ext cx="1426590" cy="1008101"/>
          </a:xfrm>
          <a:prstGeom prst="rect">
            <a:avLst/>
          </a:prstGeom>
        </p:spPr>
      </p:pic>
      <p:pic>
        <p:nvPicPr>
          <p:cNvPr id="19" name="Graphic 7">
            <a:extLst>
              <a:ext uri="{FF2B5EF4-FFF2-40B4-BE49-F238E27FC236}">
                <a16:creationId xmlns:a16="http://schemas.microsoft.com/office/drawing/2014/main" id="{6AAAAB18-1158-A5F8-D4A7-EC2CDC5D3E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12727" y="421694"/>
            <a:ext cx="1785592" cy="2421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CEED7C-E8DD-C46F-55DA-CADD3B2A72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2094" y="393888"/>
            <a:ext cx="1500271" cy="269920"/>
          </a:xfrm>
          <a:prstGeom prst="rect">
            <a:avLst/>
          </a:prstGeom>
        </p:spPr>
      </p:pic>
      <p:sp>
        <p:nvSpPr>
          <p:cNvPr id="11" name="Freeform: Shape 17">
            <a:extLst>
              <a:ext uri="{FF2B5EF4-FFF2-40B4-BE49-F238E27FC236}">
                <a16:creationId xmlns:a16="http://schemas.microsoft.com/office/drawing/2014/main" id="{55142518-09D3-26EC-F0A3-84D394B800FA}"/>
              </a:ext>
            </a:extLst>
          </p:cNvPr>
          <p:cNvSpPr/>
          <p:nvPr/>
        </p:nvSpPr>
        <p:spPr>
          <a:xfrm>
            <a:off x="9238" y="957943"/>
            <a:ext cx="10996220" cy="5917575"/>
          </a:xfrm>
          <a:custGeom>
            <a:avLst/>
            <a:gdLst>
              <a:gd name="connsiteX0" fmla="*/ 0 w 5698031"/>
              <a:gd name="connsiteY0" fmla="*/ 0 h 4267559"/>
              <a:gd name="connsiteX1" fmla="*/ 4868204 w 5698031"/>
              <a:gd name="connsiteY1" fmla="*/ 0 h 4267559"/>
              <a:gd name="connsiteX2" fmla="*/ 5698031 w 5698031"/>
              <a:gd name="connsiteY2" fmla="*/ 829827 h 4267559"/>
              <a:gd name="connsiteX3" fmla="*/ 5698031 w 5698031"/>
              <a:gd name="connsiteY3" fmla="*/ 3437732 h 4267559"/>
              <a:gd name="connsiteX4" fmla="*/ 4868204 w 5698031"/>
              <a:gd name="connsiteY4" fmla="*/ 4267559 h 4267559"/>
              <a:gd name="connsiteX5" fmla="*/ 0 w 5698031"/>
              <a:gd name="connsiteY5" fmla="*/ 4267559 h 426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8031" h="4267559">
                <a:moveTo>
                  <a:pt x="0" y="0"/>
                </a:moveTo>
                <a:lnTo>
                  <a:pt x="4868204" y="0"/>
                </a:lnTo>
                <a:cubicBezTo>
                  <a:pt x="5326505" y="0"/>
                  <a:pt x="5698031" y="371526"/>
                  <a:pt x="5698031" y="829827"/>
                </a:cubicBezTo>
                <a:lnTo>
                  <a:pt x="5698031" y="3437732"/>
                </a:lnTo>
                <a:cubicBezTo>
                  <a:pt x="5698031" y="3896033"/>
                  <a:pt x="5326505" y="4267559"/>
                  <a:pt x="4868204" y="4267559"/>
                </a:cubicBezTo>
                <a:lnTo>
                  <a:pt x="0" y="4267559"/>
                </a:lnTo>
                <a:close/>
              </a:path>
            </a:pathLst>
          </a:custGeom>
          <a:gradFill flip="none" rotWithShape="1"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  <a:tileRect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8" name="Горизонтальное 2 Погрузчик_zNTEE6.mp4" descr="Горизонтальное 2 Погрузчик_zNTEE6.mp4">
            <a:hlinkClick r:id="" action="ppaction://media"/>
            <a:extLst>
              <a:ext uri="{FF2B5EF4-FFF2-40B4-BE49-F238E27FC236}">
                <a16:creationId xmlns:a16="http://schemas.microsoft.com/office/drawing/2014/main" id="{1829E6D3-084B-86BE-5F9C-A0DA16708E7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99235" y="2060304"/>
            <a:ext cx="7393530" cy="41588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151A1B-0DCA-3B60-6E93-D765E912A6DE}"/>
              </a:ext>
            </a:extLst>
          </p:cNvPr>
          <p:cNvSpPr txBox="1"/>
          <p:nvPr/>
        </p:nvSpPr>
        <p:spPr bwMode="auto">
          <a:xfrm>
            <a:off x="732094" y="1269797"/>
            <a:ext cx="9241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600" b="1" dirty="0">
                <a:solidFill>
                  <a:schemeClr val="bg1"/>
                </a:solidFill>
                <a:latin typeface="Montserrat SemiBold" pitchFamily="2" charset="0"/>
              </a:rPr>
              <a:t>Как выглядит это на практике</a:t>
            </a:r>
            <a:endParaRPr lang="ru-RU" sz="2600" b="1" dirty="0">
              <a:latin typeface="Montserrat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75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6CE40-3A24-AE9C-3BE6-B5EAB5CD9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119D7423-4671-64A3-E9E0-E8E5347453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153" t="52507" r="3806" b="17470"/>
          <a:stretch>
            <a:fillRect/>
          </a:stretch>
        </p:blipFill>
        <p:spPr>
          <a:xfrm>
            <a:off x="1" y="0"/>
            <a:ext cx="12192000" cy="6895400"/>
          </a:xfrm>
          <a:prstGeom prst="rect">
            <a:avLst/>
          </a:prstGeom>
        </p:spPr>
      </p:pic>
      <p:sp>
        <p:nvSpPr>
          <p:cNvPr id="18" name="Рисунок 14">
            <a:extLst>
              <a:ext uri="{FF2B5EF4-FFF2-40B4-BE49-F238E27FC236}">
                <a16:creationId xmlns:a16="http://schemas.microsoft.com/office/drawing/2014/main" id="{85E6D279-73FE-6554-E51C-99D61C039D8B}"/>
              </a:ext>
            </a:extLst>
          </p:cNvPr>
          <p:cNvSpPr/>
          <p:nvPr/>
        </p:nvSpPr>
        <p:spPr>
          <a:xfrm>
            <a:off x="0" y="-19881"/>
            <a:ext cx="12182763" cy="6895399"/>
          </a:xfrm>
          <a:custGeom>
            <a:avLst/>
            <a:gdLst>
              <a:gd name="connsiteX0" fmla="*/ 0 w 12182763"/>
              <a:gd name="connsiteY0" fmla="*/ 0 h 2079230"/>
              <a:gd name="connsiteX1" fmla="*/ 12182763 w 12182763"/>
              <a:gd name="connsiteY1" fmla="*/ 0 h 2079230"/>
              <a:gd name="connsiteX2" fmla="*/ 12182763 w 12182763"/>
              <a:gd name="connsiteY2" fmla="*/ 2079230 h 2079230"/>
              <a:gd name="connsiteX3" fmla="*/ -1 w 12182763"/>
              <a:gd name="connsiteY3" fmla="*/ 2079230 h 207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763" h="2079230">
                <a:moveTo>
                  <a:pt x="0" y="0"/>
                </a:moveTo>
                <a:lnTo>
                  <a:pt x="12182763" y="0"/>
                </a:lnTo>
                <a:lnTo>
                  <a:pt x="12182763" y="2079230"/>
                </a:lnTo>
                <a:lnTo>
                  <a:pt x="-1" y="2079230"/>
                </a:lnTo>
                <a:close/>
              </a:path>
            </a:pathLst>
          </a:custGeom>
          <a:gradFill flip="none" rotWithShape="1"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  <a:tileRect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1EED05D-735F-CC4E-1147-45C38DBE2A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70" imgH="469" progId="TCLayout.ActiveDocument.1">
                  <p:embed/>
                </p:oleObj>
              </mc:Choice>
              <mc:Fallback>
                <p:oleObj name="think-cell Slide" r:id="rId9" imgW="470" imgH="46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1EED05D-735F-CC4E-1147-45C38DBE2A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4A924AE-E444-AD76-48B2-A4C557CB94E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D7D31"/>
              </a:buClr>
              <a:buSzPct val="100000"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  <a:sym typeface="Roboto" pitchFamily="2" charset="0"/>
            </a:endParaRPr>
          </a:p>
        </p:txBody>
      </p:sp>
      <p:pic>
        <p:nvPicPr>
          <p:cNvPr id="5" name="Рисунок 4" descr="Изображение выглядит как Шрифт, Графика, логотип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9CEB897-C50B-F540-0422-6D068E160D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0337" y="58047"/>
            <a:ext cx="1426590" cy="1008101"/>
          </a:xfrm>
          <a:prstGeom prst="rect">
            <a:avLst/>
          </a:prstGeom>
        </p:spPr>
      </p:pic>
      <p:pic>
        <p:nvPicPr>
          <p:cNvPr id="19" name="Graphic 7">
            <a:extLst>
              <a:ext uri="{FF2B5EF4-FFF2-40B4-BE49-F238E27FC236}">
                <a16:creationId xmlns:a16="http://schemas.microsoft.com/office/drawing/2014/main" id="{6AAAAB18-1158-A5F8-D4A7-EC2CDC5D3E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12727" y="421694"/>
            <a:ext cx="1785592" cy="2421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CEED7C-E8DD-C46F-55DA-CADD3B2A72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2094" y="393888"/>
            <a:ext cx="1500271" cy="269920"/>
          </a:xfrm>
          <a:prstGeom prst="rect">
            <a:avLst/>
          </a:prstGeom>
        </p:spPr>
      </p:pic>
      <p:sp>
        <p:nvSpPr>
          <p:cNvPr id="11" name="Freeform: Shape 17">
            <a:extLst>
              <a:ext uri="{FF2B5EF4-FFF2-40B4-BE49-F238E27FC236}">
                <a16:creationId xmlns:a16="http://schemas.microsoft.com/office/drawing/2014/main" id="{55142518-09D3-26EC-F0A3-84D394B800FA}"/>
              </a:ext>
            </a:extLst>
          </p:cNvPr>
          <p:cNvSpPr/>
          <p:nvPr/>
        </p:nvSpPr>
        <p:spPr>
          <a:xfrm>
            <a:off x="9238" y="957943"/>
            <a:ext cx="10996220" cy="5917575"/>
          </a:xfrm>
          <a:custGeom>
            <a:avLst/>
            <a:gdLst>
              <a:gd name="connsiteX0" fmla="*/ 0 w 5698031"/>
              <a:gd name="connsiteY0" fmla="*/ 0 h 4267559"/>
              <a:gd name="connsiteX1" fmla="*/ 4868204 w 5698031"/>
              <a:gd name="connsiteY1" fmla="*/ 0 h 4267559"/>
              <a:gd name="connsiteX2" fmla="*/ 5698031 w 5698031"/>
              <a:gd name="connsiteY2" fmla="*/ 829827 h 4267559"/>
              <a:gd name="connsiteX3" fmla="*/ 5698031 w 5698031"/>
              <a:gd name="connsiteY3" fmla="*/ 3437732 h 4267559"/>
              <a:gd name="connsiteX4" fmla="*/ 4868204 w 5698031"/>
              <a:gd name="connsiteY4" fmla="*/ 4267559 h 4267559"/>
              <a:gd name="connsiteX5" fmla="*/ 0 w 5698031"/>
              <a:gd name="connsiteY5" fmla="*/ 4267559 h 426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8031" h="4267559">
                <a:moveTo>
                  <a:pt x="0" y="0"/>
                </a:moveTo>
                <a:lnTo>
                  <a:pt x="4868204" y="0"/>
                </a:lnTo>
                <a:cubicBezTo>
                  <a:pt x="5326505" y="0"/>
                  <a:pt x="5698031" y="371526"/>
                  <a:pt x="5698031" y="829827"/>
                </a:cubicBezTo>
                <a:lnTo>
                  <a:pt x="5698031" y="3437732"/>
                </a:lnTo>
                <a:cubicBezTo>
                  <a:pt x="5698031" y="3896033"/>
                  <a:pt x="5326505" y="4267559"/>
                  <a:pt x="4868204" y="4267559"/>
                </a:cubicBezTo>
                <a:lnTo>
                  <a:pt x="0" y="4267559"/>
                </a:lnTo>
                <a:close/>
              </a:path>
            </a:pathLst>
          </a:custGeom>
          <a:gradFill flip="none" rotWithShape="1"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  <a:tileRect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151A1B-0DCA-3B60-6E93-D765E912A6DE}"/>
              </a:ext>
            </a:extLst>
          </p:cNvPr>
          <p:cNvSpPr txBox="1"/>
          <p:nvPr/>
        </p:nvSpPr>
        <p:spPr bwMode="auto">
          <a:xfrm>
            <a:off x="732094" y="1269797"/>
            <a:ext cx="9241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600" b="1" dirty="0">
                <a:solidFill>
                  <a:schemeClr val="bg1"/>
                </a:solidFill>
                <a:latin typeface="Montserrat SemiBold" pitchFamily="2" charset="0"/>
              </a:rPr>
              <a:t>Как выглядит это на практике</a:t>
            </a:r>
            <a:endParaRPr lang="ru-RU" sz="2600" b="1" dirty="0">
              <a:latin typeface="Montserrat SemiBold" pitchFamily="2" charset="0"/>
            </a:endParaRPr>
          </a:p>
        </p:txBody>
      </p:sp>
      <p:pic>
        <p:nvPicPr>
          <p:cNvPr id="3" name="2_GW5dyF.mp4" descr="2_GW5dyF.mp4">
            <a:hlinkClick r:id="" action="ppaction://media"/>
            <a:extLst>
              <a:ext uri="{FF2B5EF4-FFF2-40B4-BE49-F238E27FC236}">
                <a16:creationId xmlns:a16="http://schemas.microsoft.com/office/drawing/2014/main" id="{EFB94B91-DA31-CA47-7643-D9DA863EAF1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69047" y="2006803"/>
            <a:ext cx="8053907" cy="453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9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F307BD-3379-348C-9DBC-02CE8B3DA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B4E0FCD-C198-4E9D-B577-5A88096FC22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70" imgH="469" progId="TCLayout.ActiveDocument.1">
                  <p:embed/>
                </p:oleObj>
              </mc:Choice>
              <mc:Fallback>
                <p:oleObj name="think-cell Slide" r:id="rId6" imgW="470" imgH="46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B4E0FCD-C198-4E9D-B577-5A88096FC2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39BAC0D-E536-4C6B-AD9B-0DF43760614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D7D31"/>
              </a:buClr>
              <a:buSzPct val="100000"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  <a:sym typeface="Roboto" pitchFamily="2" charset="0"/>
            </a:endParaRPr>
          </a:p>
        </p:txBody>
      </p:sp>
      <p:pic>
        <p:nvPicPr>
          <p:cNvPr id="10" name="Рисунок 9" descr="Изображение выглядит как Шрифт, Графика, логотип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EBE76F1-C8DE-6FD9-646A-1362F79178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0337" y="58047"/>
            <a:ext cx="1426590" cy="1008101"/>
          </a:xfrm>
          <a:prstGeom prst="rect">
            <a:avLst/>
          </a:prstGeom>
        </p:spPr>
      </p:pic>
      <p:pic>
        <p:nvPicPr>
          <p:cNvPr id="15" name="Graphic 7">
            <a:extLst>
              <a:ext uri="{FF2B5EF4-FFF2-40B4-BE49-F238E27FC236}">
                <a16:creationId xmlns:a16="http://schemas.microsoft.com/office/drawing/2014/main" id="{22D7E732-E411-0DC1-7DD1-3E013D0E22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12727" y="421694"/>
            <a:ext cx="1785592" cy="242114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F205BCFE-2D6C-9797-CA82-8452EE1EFF88}"/>
              </a:ext>
            </a:extLst>
          </p:cNvPr>
          <p:cNvSpPr txBox="1"/>
          <p:nvPr/>
        </p:nvSpPr>
        <p:spPr bwMode="auto">
          <a:xfrm>
            <a:off x="695325" y="1193176"/>
            <a:ext cx="9241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bg1"/>
                </a:solidFill>
                <a:latin typeface="Montserrat SemiBold" pitchFamily="2" charset="0"/>
              </a:rPr>
              <a:t>Что входит в состав аренды</a:t>
            </a:r>
            <a:endParaRPr sz="2800" b="1" dirty="0">
              <a:latin typeface="Montserrat SemiBold" pitchFamily="2" charset="0"/>
            </a:endParaRP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24ACC73A-CCA7-2066-697E-71752877034B}"/>
              </a:ext>
            </a:extLst>
          </p:cNvPr>
          <p:cNvSpPr/>
          <p:nvPr/>
        </p:nvSpPr>
        <p:spPr bwMode="auto">
          <a:xfrm>
            <a:off x="10031999" y="6126245"/>
            <a:ext cx="2160000" cy="108000"/>
          </a:xfrm>
          <a:prstGeom prst="rect">
            <a:avLst/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6C505EDD-FDB1-C9FC-669F-5182D6C360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094" y="393888"/>
            <a:ext cx="1500271" cy="26992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543572E-EA0A-5593-3C9C-56A9394E9F02}"/>
              </a:ext>
            </a:extLst>
          </p:cNvPr>
          <p:cNvGrpSpPr/>
          <p:nvPr/>
        </p:nvGrpSpPr>
        <p:grpSpPr bwMode="auto">
          <a:xfrm>
            <a:off x="1142012" y="2130933"/>
            <a:ext cx="3954419" cy="707886"/>
            <a:chOff x="227616" y="1956122"/>
            <a:chExt cx="3954419" cy="7078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62650F-1CF7-CB61-7324-A6A3F4ABE4D7}"/>
                </a:ext>
              </a:extLst>
            </p:cNvPr>
            <p:cNvSpPr txBox="1"/>
            <p:nvPr/>
          </p:nvSpPr>
          <p:spPr bwMode="auto">
            <a:xfrm>
              <a:off x="227616" y="1956122"/>
              <a:ext cx="7152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sz="4000" dirty="0">
                  <a:solidFill>
                    <a:srgbClr val="00ADB5"/>
                  </a:solidFill>
                  <a:latin typeface="Montserrat Medium"/>
                </a:rPr>
                <a:t>01</a:t>
              </a:r>
              <a:endParaRPr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30A7D7-57E6-27F7-D595-6C9C860D545F}"/>
                </a:ext>
              </a:extLst>
            </p:cNvPr>
            <p:cNvSpPr txBox="1"/>
            <p:nvPr/>
          </p:nvSpPr>
          <p:spPr bwMode="auto">
            <a:xfrm>
              <a:off x="1130441" y="2140788"/>
              <a:ext cx="30515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600">
                  <a:solidFill>
                    <a:schemeClr val="bg1"/>
                  </a:solidFill>
                  <a:latin typeface="Montserrat Medium"/>
                </a:rPr>
                <a:t>Поставка роботов</a:t>
              </a:r>
              <a:endParaRPr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F266C69-950E-251D-6CA5-BB6CC394B4DF}"/>
              </a:ext>
            </a:extLst>
          </p:cNvPr>
          <p:cNvGrpSpPr/>
          <p:nvPr/>
        </p:nvGrpSpPr>
        <p:grpSpPr bwMode="auto">
          <a:xfrm>
            <a:off x="1142012" y="3556321"/>
            <a:ext cx="3954419" cy="707886"/>
            <a:chOff x="227616" y="1956122"/>
            <a:chExt cx="3954419" cy="70788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D33D08-E591-987A-7119-595D69FFB6B4}"/>
                </a:ext>
              </a:extLst>
            </p:cNvPr>
            <p:cNvSpPr txBox="1"/>
            <p:nvPr/>
          </p:nvSpPr>
          <p:spPr bwMode="auto">
            <a:xfrm>
              <a:off x="227616" y="1956122"/>
              <a:ext cx="8210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sz="4000">
                  <a:solidFill>
                    <a:srgbClr val="00ADB5"/>
                  </a:solidFill>
                  <a:latin typeface="Montserrat Medium"/>
                </a:rPr>
                <a:t>02</a:t>
              </a:r>
              <a:endParaRPr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8562A6-0801-2C34-6CDA-2FC7D4F1C0B4}"/>
                </a:ext>
              </a:extLst>
            </p:cNvPr>
            <p:cNvSpPr txBox="1"/>
            <p:nvPr/>
          </p:nvSpPr>
          <p:spPr bwMode="auto">
            <a:xfrm>
              <a:off x="1130441" y="2018874"/>
              <a:ext cx="30515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600">
                  <a:solidFill>
                    <a:schemeClr val="bg1"/>
                  </a:solidFill>
                  <a:latin typeface="Montserrat Medium"/>
                </a:rPr>
                <a:t>Пуско-наладочные работы</a:t>
              </a:r>
              <a:endParaRPr/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A984286-9A8B-AE7D-A874-4FF87B283FAA}"/>
              </a:ext>
            </a:extLst>
          </p:cNvPr>
          <p:cNvGrpSpPr/>
          <p:nvPr/>
        </p:nvGrpSpPr>
        <p:grpSpPr bwMode="auto">
          <a:xfrm>
            <a:off x="1142012" y="4981710"/>
            <a:ext cx="3532556" cy="707886"/>
            <a:chOff x="227616" y="1956122"/>
            <a:chExt cx="3532556" cy="70788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CFABAF4-B7B3-7BE7-346C-AD36393861FA}"/>
                </a:ext>
              </a:extLst>
            </p:cNvPr>
            <p:cNvSpPr txBox="1"/>
            <p:nvPr/>
          </p:nvSpPr>
          <p:spPr bwMode="auto">
            <a:xfrm>
              <a:off x="227616" y="1956122"/>
              <a:ext cx="8194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sz="4000">
                  <a:solidFill>
                    <a:srgbClr val="00ADB5"/>
                  </a:solidFill>
                  <a:latin typeface="Montserrat Medium"/>
                </a:rPr>
                <a:t>03</a:t>
              </a:r>
              <a:endParaRPr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FA71DC-3F61-5FD3-3C35-609B684A3282}"/>
                </a:ext>
              </a:extLst>
            </p:cNvPr>
            <p:cNvSpPr txBox="1"/>
            <p:nvPr/>
          </p:nvSpPr>
          <p:spPr bwMode="auto">
            <a:xfrm>
              <a:off x="1128837" y="2017677"/>
              <a:ext cx="26313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600">
                  <a:solidFill>
                    <a:schemeClr val="bg1"/>
                  </a:solidFill>
                  <a:latin typeface="Montserrat Medium"/>
                </a:rPr>
                <a:t>Настройка </a:t>
              </a:r>
              <a:endParaRPr/>
            </a:p>
            <a:p>
              <a:pPr>
                <a:defRPr/>
              </a:pPr>
              <a:r>
                <a:rPr lang="ru-RU" sz="1600">
                  <a:solidFill>
                    <a:schemeClr val="bg1"/>
                  </a:solidFill>
                  <a:latin typeface="Montserrat Medium"/>
                </a:rPr>
                <a:t>и интеграция ПО</a:t>
              </a:r>
              <a:endParaRPr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D06DA16-98B4-A4D1-D82B-B9E15A682FD6}"/>
              </a:ext>
            </a:extLst>
          </p:cNvPr>
          <p:cNvGrpSpPr/>
          <p:nvPr/>
        </p:nvGrpSpPr>
        <p:grpSpPr bwMode="auto">
          <a:xfrm>
            <a:off x="6356601" y="2168588"/>
            <a:ext cx="4411619" cy="1340461"/>
            <a:chOff x="227616" y="1956122"/>
            <a:chExt cx="4411619" cy="134046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27DF91-8673-7D9D-91CB-B1792360C1C6}"/>
                </a:ext>
              </a:extLst>
            </p:cNvPr>
            <p:cNvSpPr txBox="1"/>
            <p:nvPr/>
          </p:nvSpPr>
          <p:spPr bwMode="auto">
            <a:xfrm>
              <a:off x="227616" y="1956122"/>
              <a:ext cx="8691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sz="4000">
                  <a:solidFill>
                    <a:srgbClr val="00ADB5"/>
                  </a:solidFill>
                  <a:latin typeface="Montserrat Medium"/>
                </a:rPr>
                <a:t>04</a:t>
              </a:r>
              <a:endParaRPr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2D12B7A-F320-E83D-DE0B-74A9B05B7501}"/>
                </a:ext>
              </a:extLst>
            </p:cNvPr>
            <p:cNvSpPr txBox="1"/>
            <p:nvPr/>
          </p:nvSpPr>
          <p:spPr bwMode="auto">
            <a:xfrm>
              <a:off x="1130441" y="1973144"/>
              <a:ext cx="35087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600">
                  <a:solidFill>
                    <a:schemeClr val="bg1"/>
                  </a:solidFill>
                  <a:latin typeface="Montserrat Medium"/>
                </a:rPr>
                <a:t>Сервисное обслуживание (удаленная тех. поддержка, выездное сервисное обслуживание, стационарный ремонт)</a:t>
              </a:r>
              <a:endParaRPr/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AD1950BD-B24E-16FA-2C2A-1A2AD5554A2B}"/>
              </a:ext>
            </a:extLst>
          </p:cNvPr>
          <p:cNvGrpSpPr/>
          <p:nvPr/>
        </p:nvGrpSpPr>
        <p:grpSpPr bwMode="auto">
          <a:xfrm>
            <a:off x="6356601" y="4981710"/>
            <a:ext cx="4411619" cy="707886"/>
            <a:chOff x="227616" y="1956122"/>
            <a:chExt cx="4411619" cy="70788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CB29A7-6453-E9BD-96B5-610E2552DC64}"/>
                </a:ext>
              </a:extLst>
            </p:cNvPr>
            <p:cNvSpPr txBox="1"/>
            <p:nvPr/>
          </p:nvSpPr>
          <p:spPr bwMode="auto">
            <a:xfrm>
              <a:off x="227616" y="1956122"/>
              <a:ext cx="8210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sz="4000">
                  <a:solidFill>
                    <a:srgbClr val="00ADB5"/>
                  </a:solidFill>
                  <a:latin typeface="Montserrat Medium"/>
                </a:rPr>
                <a:t>05</a:t>
              </a:r>
              <a:endParaRPr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7CCD4F-E401-B4DC-2AA5-25AD91DFFC8D}"/>
                </a:ext>
              </a:extLst>
            </p:cNvPr>
            <p:cNvSpPr txBox="1"/>
            <p:nvPr/>
          </p:nvSpPr>
          <p:spPr bwMode="auto">
            <a:xfrm>
              <a:off x="1130441" y="2017677"/>
              <a:ext cx="35087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600">
                  <a:solidFill>
                    <a:schemeClr val="bg1"/>
                  </a:solidFill>
                  <a:latin typeface="Montserrat Medium"/>
                </a:rPr>
                <a:t>Поставка расходных материалов 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12202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6CE40-3A24-AE9C-3BE6-B5EAB5CD9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119D7423-4671-64A3-E9E0-E8E534745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153" t="52507" r="3806" b="17470"/>
          <a:stretch>
            <a:fillRect/>
          </a:stretch>
        </p:blipFill>
        <p:spPr>
          <a:xfrm>
            <a:off x="1" y="0"/>
            <a:ext cx="12192000" cy="6895400"/>
          </a:xfrm>
          <a:prstGeom prst="rect">
            <a:avLst/>
          </a:prstGeom>
        </p:spPr>
      </p:pic>
      <p:sp>
        <p:nvSpPr>
          <p:cNvPr id="18" name="Рисунок 14">
            <a:extLst>
              <a:ext uri="{FF2B5EF4-FFF2-40B4-BE49-F238E27FC236}">
                <a16:creationId xmlns:a16="http://schemas.microsoft.com/office/drawing/2014/main" id="{85E6D279-73FE-6554-E51C-99D61C039D8B}"/>
              </a:ext>
            </a:extLst>
          </p:cNvPr>
          <p:cNvSpPr/>
          <p:nvPr/>
        </p:nvSpPr>
        <p:spPr>
          <a:xfrm>
            <a:off x="0" y="-19881"/>
            <a:ext cx="12182763" cy="6895399"/>
          </a:xfrm>
          <a:custGeom>
            <a:avLst/>
            <a:gdLst>
              <a:gd name="connsiteX0" fmla="*/ 0 w 12182763"/>
              <a:gd name="connsiteY0" fmla="*/ 0 h 2079230"/>
              <a:gd name="connsiteX1" fmla="*/ 12182763 w 12182763"/>
              <a:gd name="connsiteY1" fmla="*/ 0 h 2079230"/>
              <a:gd name="connsiteX2" fmla="*/ 12182763 w 12182763"/>
              <a:gd name="connsiteY2" fmla="*/ 2079230 h 2079230"/>
              <a:gd name="connsiteX3" fmla="*/ -1 w 12182763"/>
              <a:gd name="connsiteY3" fmla="*/ 2079230 h 207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763" h="2079230">
                <a:moveTo>
                  <a:pt x="0" y="0"/>
                </a:moveTo>
                <a:lnTo>
                  <a:pt x="12182763" y="0"/>
                </a:lnTo>
                <a:lnTo>
                  <a:pt x="12182763" y="2079230"/>
                </a:lnTo>
                <a:lnTo>
                  <a:pt x="-1" y="2079230"/>
                </a:lnTo>
                <a:close/>
              </a:path>
            </a:pathLst>
          </a:custGeom>
          <a:gradFill flip="none" rotWithShape="1"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  <a:tileRect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1EED05D-735F-CC4E-1147-45C38DBE2A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70" imgH="469" progId="TCLayout.ActiveDocument.1">
                  <p:embed/>
                </p:oleObj>
              </mc:Choice>
              <mc:Fallback>
                <p:oleObj name="think-cell Slide" r:id="rId7" imgW="470" imgH="46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1EED05D-735F-CC4E-1147-45C38DBE2A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4A924AE-E444-AD76-48B2-A4C557CB94E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D7D31"/>
              </a:buClr>
              <a:buSzPct val="100000"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  <a:sym typeface="Roboto" pitchFamily="2" charset="0"/>
            </a:endParaRPr>
          </a:p>
        </p:txBody>
      </p:sp>
      <p:pic>
        <p:nvPicPr>
          <p:cNvPr id="5" name="Рисунок 4" descr="Изображение выглядит как Шрифт, Графика, логотип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9CEB897-C50B-F540-0422-6D068E160D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0337" y="58047"/>
            <a:ext cx="1426590" cy="1008101"/>
          </a:xfrm>
          <a:prstGeom prst="rect">
            <a:avLst/>
          </a:prstGeom>
        </p:spPr>
      </p:pic>
      <p:pic>
        <p:nvPicPr>
          <p:cNvPr id="19" name="Graphic 7">
            <a:extLst>
              <a:ext uri="{FF2B5EF4-FFF2-40B4-BE49-F238E27FC236}">
                <a16:creationId xmlns:a16="http://schemas.microsoft.com/office/drawing/2014/main" id="{6AAAAB18-1158-A5F8-D4A7-EC2CDC5D3E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12727" y="421694"/>
            <a:ext cx="1785592" cy="2421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CEED7C-E8DD-C46F-55DA-CADD3B2A72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2094" y="393888"/>
            <a:ext cx="1500271" cy="26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AC0A05-68DF-0C8D-A5B4-81E8813119F8}"/>
              </a:ext>
            </a:extLst>
          </p:cNvPr>
          <p:cNvSpPr txBox="1"/>
          <p:nvPr/>
        </p:nvSpPr>
        <p:spPr bwMode="auto">
          <a:xfrm>
            <a:off x="706997" y="938852"/>
            <a:ext cx="7605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bg1"/>
                </a:solidFill>
                <a:latin typeface="Montserrat SemiBold" pitchFamily="2" charset="0"/>
              </a:rPr>
              <a:t>Экономика робота-поломойки для РЦ</a:t>
            </a:r>
            <a:endParaRPr sz="2800" b="1" dirty="0">
              <a:latin typeface="Montserrat SemiBold" pitchFamily="2" charset="0"/>
            </a:endParaRP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EBB3C84-1C65-64A9-8344-93D351CA1B91}"/>
              </a:ext>
            </a:extLst>
          </p:cNvPr>
          <p:cNvGrpSpPr/>
          <p:nvPr/>
        </p:nvGrpSpPr>
        <p:grpSpPr>
          <a:xfrm>
            <a:off x="706996" y="4153713"/>
            <a:ext cx="5322727" cy="2330682"/>
            <a:chOff x="706996" y="4001478"/>
            <a:chExt cx="5322727" cy="2330682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92ACAB1D-8508-94BB-65D8-44C9E2C64FE7}"/>
                </a:ext>
              </a:extLst>
            </p:cNvPr>
            <p:cNvSpPr/>
            <p:nvPr/>
          </p:nvSpPr>
          <p:spPr bwMode="auto">
            <a:xfrm>
              <a:off x="706996" y="4001478"/>
              <a:ext cx="5322727" cy="2330682"/>
            </a:xfrm>
            <a:prstGeom prst="rect">
              <a:avLst/>
            </a:prstGeom>
            <a:solidFill>
              <a:srgbClr val="1732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50B485A-CE06-8D4A-BFE4-38C82EC23747}"/>
                </a:ext>
              </a:extLst>
            </p:cNvPr>
            <p:cNvSpPr txBox="1"/>
            <p:nvPr/>
          </p:nvSpPr>
          <p:spPr bwMode="auto">
            <a:xfrm>
              <a:off x="940133" y="4254203"/>
              <a:ext cx="43482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2000" dirty="0">
                  <a:solidFill>
                    <a:schemeClr val="bg1"/>
                  </a:solidFill>
                  <a:latin typeface="Montserrat Medium"/>
                </a:rPr>
                <a:t>Сравнение с ручным трудом</a:t>
              </a:r>
              <a:endParaRPr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749EC6-64E5-3A45-22C4-3E44EDBAE78B}"/>
                </a:ext>
              </a:extLst>
            </p:cNvPr>
            <p:cNvSpPr txBox="1"/>
            <p:nvPr/>
          </p:nvSpPr>
          <p:spPr bwMode="auto">
            <a:xfrm>
              <a:off x="1163197" y="4768063"/>
              <a:ext cx="4481978" cy="749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31155" indent="-331155">
                <a:lnSpc>
                  <a:spcPct val="120000"/>
                </a:lnSpc>
                <a:spcAft>
                  <a:spcPts val="728"/>
                </a:spcAft>
                <a:buClr>
                  <a:srgbClr val="00ADB5"/>
                </a:buClr>
                <a:buFont typeface="Wingdings"/>
                <a:buChar char="§"/>
                <a:defRPr/>
              </a:pPr>
              <a:r>
                <a:rPr lang="ru-RU" sz="1600" dirty="0">
                  <a:solidFill>
                    <a:schemeClr val="bg1"/>
                  </a:solidFill>
                  <a:latin typeface="Montserrat Medium"/>
                </a:rPr>
                <a:t>Зарплата 1 уборщика:</a:t>
              </a:r>
              <a:r>
                <a:rPr lang="ru-RU" sz="1600" dirty="0">
                  <a:solidFill>
                    <a:srgbClr val="00ADB6"/>
                  </a:solidFill>
                  <a:latin typeface="Montserrat Medium"/>
                </a:rPr>
                <a:t> </a:t>
              </a:r>
              <a:r>
                <a:rPr lang="ru-RU" sz="1600" dirty="0">
                  <a:solidFill>
                    <a:schemeClr val="bg1"/>
                  </a:solidFill>
                  <a:latin typeface="Montserrat Medium"/>
                </a:rPr>
                <a:t> </a:t>
              </a:r>
              <a:endParaRPr dirty="0"/>
            </a:p>
            <a:p>
              <a:pPr>
                <a:lnSpc>
                  <a:spcPct val="120000"/>
                </a:lnSpc>
                <a:spcAft>
                  <a:spcPts val="728"/>
                </a:spcAft>
                <a:buClr>
                  <a:srgbClr val="00ADB5"/>
                </a:buClr>
                <a:defRPr/>
              </a:pPr>
              <a:r>
                <a:rPr lang="ru-RU" sz="1600" dirty="0">
                  <a:solidFill>
                    <a:schemeClr val="bg1"/>
                  </a:solidFill>
                  <a:latin typeface="Montserrat Medium"/>
                </a:rPr>
                <a:t>      от 80 000 руб./мес. (на руки)</a:t>
              </a:r>
              <a:endParaRPr lang="ru-RU" sz="1600" dirty="0">
                <a:solidFill>
                  <a:schemeClr val="bg1"/>
                </a:solidFill>
                <a:latin typeface="Montserra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B819B5-1750-B768-1715-9A4D474FCCEE}"/>
                </a:ext>
              </a:extLst>
            </p:cNvPr>
            <p:cNvSpPr txBox="1"/>
            <p:nvPr/>
          </p:nvSpPr>
          <p:spPr bwMode="auto">
            <a:xfrm>
              <a:off x="1163197" y="5519086"/>
              <a:ext cx="3248858" cy="6601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31155" indent="-331155">
                <a:lnSpc>
                  <a:spcPct val="120000"/>
                </a:lnSpc>
                <a:spcAft>
                  <a:spcPts val="728"/>
                </a:spcAft>
                <a:buClr>
                  <a:srgbClr val="00ADB5"/>
                </a:buClr>
                <a:buFont typeface="Wingdings"/>
                <a:buChar char="§"/>
                <a:defRPr/>
              </a:pPr>
              <a:r>
                <a:rPr lang="ru-RU" sz="1600" dirty="0">
                  <a:solidFill>
                    <a:schemeClr val="bg1"/>
                  </a:solidFill>
                  <a:latin typeface="Montserrat Medium"/>
                </a:rPr>
                <a:t>В среднем робот заменяет </a:t>
              </a:r>
              <a:r>
                <a:rPr lang="en-US" sz="1600" dirty="0">
                  <a:solidFill>
                    <a:schemeClr val="bg1"/>
                  </a:solidFill>
                  <a:latin typeface="Montserrat Medium"/>
                </a:rPr>
                <a:t>3-4</a:t>
              </a:r>
              <a:r>
                <a:rPr lang="ru-RU" sz="1600" dirty="0">
                  <a:solidFill>
                    <a:schemeClr val="bg1"/>
                  </a:solidFill>
                  <a:latin typeface="Montserrat Medium"/>
                </a:rPr>
                <a:t> человек</a:t>
              </a:r>
              <a:endParaRPr lang="ru-RU" sz="1600" dirty="0">
                <a:solidFill>
                  <a:schemeClr val="bg1"/>
                </a:solidFill>
                <a:latin typeface="Montserrat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992B37C-9DF3-3525-2460-3A0FA2EF4262}"/>
              </a:ext>
            </a:extLst>
          </p:cNvPr>
          <p:cNvGrpSpPr/>
          <p:nvPr/>
        </p:nvGrpSpPr>
        <p:grpSpPr>
          <a:xfrm>
            <a:off x="732094" y="1607983"/>
            <a:ext cx="5297630" cy="2431980"/>
            <a:chOff x="732094" y="1455748"/>
            <a:chExt cx="5297630" cy="243198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A630CAA8-4098-2566-F2BA-291D978FB15D}"/>
                </a:ext>
              </a:extLst>
            </p:cNvPr>
            <p:cNvSpPr/>
            <p:nvPr/>
          </p:nvSpPr>
          <p:spPr bwMode="auto">
            <a:xfrm>
              <a:off x="732094" y="1455748"/>
              <a:ext cx="5297630" cy="2431980"/>
            </a:xfrm>
            <a:prstGeom prst="rect">
              <a:avLst/>
            </a:prstGeom>
            <a:solidFill>
              <a:srgbClr val="1732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5A9468-C668-26CD-F1B5-1C4C06C4462F}"/>
                </a:ext>
              </a:extLst>
            </p:cNvPr>
            <p:cNvSpPr txBox="1"/>
            <p:nvPr/>
          </p:nvSpPr>
          <p:spPr bwMode="auto">
            <a:xfrm>
              <a:off x="940133" y="1617332"/>
              <a:ext cx="1835725" cy="432683"/>
            </a:xfrm>
            <a:prstGeom prst="rect">
              <a:avLst/>
            </a:prstGeom>
            <a:noFill/>
          </p:spPr>
          <p:txBody>
            <a:bodyPr wrap="square" lIns="90000">
              <a:spAutoFit/>
            </a:bodyPr>
            <a:lstStyle/>
            <a:p>
              <a:pPr>
                <a:lnSpc>
                  <a:spcPct val="120000"/>
                </a:lnSpc>
                <a:spcAft>
                  <a:spcPts val="728"/>
                </a:spcAft>
                <a:buClr>
                  <a:srgbClr val="00ADB5"/>
                </a:buClr>
                <a:defRPr/>
              </a:pPr>
              <a:r>
                <a:rPr lang="ru-RU" sz="2000" dirty="0">
                  <a:solidFill>
                    <a:schemeClr val="bg1"/>
                  </a:solidFill>
                  <a:latin typeface="Montserrat Medium"/>
                </a:rPr>
                <a:t> </a:t>
              </a:r>
              <a:r>
                <a:rPr lang="en" sz="2000" dirty="0">
                  <a:solidFill>
                    <a:schemeClr val="bg1"/>
                  </a:solidFill>
                  <a:latin typeface="Montserrat Medium"/>
                </a:rPr>
                <a:t>CAPEX</a:t>
              </a:r>
              <a:endParaRPr lang="ru-RU" sz="2000" dirty="0">
                <a:solidFill>
                  <a:schemeClr val="bg1"/>
                </a:solidFill>
                <a:latin typeface="Montserrat Medium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6B49CC-F9C3-CD33-D262-4BA584D1F790}"/>
                </a:ext>
              </a:extLst>
            </p:cNvPr>
            <p:cNvSpPr txBox="1"/>
            <p:nvPr/>
          </p:nvSpPr>
          <p:spPr bwMode="auto">
            <a:xfrm>
              <a:off x="1163197" y="2163765"/>
              <a:ext cx="4780402" cy="364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31155" indent="-331155">
                <a:lnSpc>
                  <a:spcPct val="120000"/>
                </a:lnSpc>
                <a:spcAft>
                  <a:spcPts val="728"/>
                </a:spcAft>
                <a:buClr>
                  <a:srgbClr val="00ADB5"/>
                </a:buClr>
                <a:buFont typeface="Wingdings"/>
                <a:buChar char="§"/>
                <a:defRPr/>
              </a:pPr>
              <a:r>
                <a:rPr lang="ru-RU" sz="1600" dirty="0">
                  <a:solidFill>
                    <a:schemeClr val="bg1"/>
                  </a:solidFill>
                  <a:latin typeface="Montserrat Medium"/>
                </a:rPr>
                <a:t>Покупка робота: от 2,5 до 3 млн руб.</a:t>
              </a:r>
              <a:endParaRPr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1C00B9-F5C4-6487-8C22-736A9319E874}"/>
                </a:ext>
              </a:extLst>
            </p:cNvPr>
            <p:cNvSpPr txBox="1"/>
            <p:nvPr/>
          </p:nvSpPr>
          <p:spPr bwMode="auto">
            <a:xfrm>
              <a:off x="1163197" y="2569242"/>
              <a:ext cx="3811573" cy="6627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31155" indent="-331155">
                <a:lnSpc>
                  <a:spcPct val="120000"/>
                </a:lnSpc>
                <a:spcAft>
                  <a:spcPts val="728"/>
                </a:spcAft>
                <a:buClr>
                  <a:srgbClr val="00ADB5"/>
                </a:buClr>
                <a:buFont typeface="Wingdings"/>
                <a:buChar char="§"/>
                <a:defRPr/>
              </a:pPr>
              <a:r>
                <a:rPr lang="ru-RU" sz="1600" dirty="0">
                  <a:solidFill>
                    <a:schemeClr val="bg1"/>
                  </a:solidFill>
                  <a:latin typeface="Montserrat Medium"/>
                </a:rPr>
                <a:t>ПНР + интеграция ПО: от 0,5 до 1,5  млн руб. </a:t>
              </a:r>
              <a:endParaRPr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40E311-56D8-260B-22D0-813D22B480AD}"/>
                </a:ext>
              </a:extLst>
            </p:cNvPr>
            <p:cNvSpPr txBox="1"/>
            <p:nvPr/>
          </p:nvSpPr>
          <p:spPr bwMode="auto">
            <a:xfrm>
              <a:off x="1163197" y="3272814"/>
              <a:ext cx="3606795" cy="364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31155" indent="-331155">
                <a:lnSpc>
                  <a:spcPct val="120000"/>
                </a:lnSpc>
                <a:spcAft>
                  <a:spcPts val="728"/>
                </a:spcAft>
                <a:buClr>
                  <a:srgbClr val="00ADB5"/>
                </a:buClr>
                <a:buFont typeface="Wingdings"/>
                <a:buChar char="§"/>
                <a:defRPr/>
              </a:pPr>
              <a:r>
                <a:rPr lang="ru-RU" sz="1600" dirty="0">
                  <a:solidFill>
                    <a:schemeClr val="bg1"/>
                  </a:solidFill>
                  <a:latin typeface="Montserrat Medium"/>
                </a:rPr>
                <a:t>Сервис: </a:t>
              </a:r>
              <a:r>
                <a:rPr lang="en-US" sz="1600" dirty="0">
                  <a:solidFill>
                    <a:schemeClr val="bg1"/>
                  </a:solidFill>
                  <a:latin typeface="Montserrat Medium"/>
                </a:rPr>
                <a:t>190-230</a:t>
              </a:r>
              <a:r>
                <a:rPr lang="ru-RU" sz="1600" dirty="0">
                  <a:solidFill>
                    <a:schemeClr val="bg1"/>
                  </a:solidFill>
                  <a:latin typeface="Montserrat Medium"/>
                </a:rPr>
                <a:t> тыс. руб./год </a:t>
              </a:r>
              <a:endParaRPr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DDC125EE-EC0B-AEBB-1365-D8892D21E8E3}"/>
              </a:ext>
            </a:extLst>
          </p:cNvPr>
          <p:cNvGrpSpPr/>
          <p:nvPr/>
        </p:nvGrpSpPr>
        <p:grpSpPr>
          <a:xfrm>
            <a:off x="6162277" y="1589635"/>
            <a:ext cx="5322726" cy="2431980"/>
            <a:chOff x="6162277" y="1437400"/>
            <a:chExt cx="5322726" cy="2431980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21B09E47-6430-6148-3DEC-BDB664F76949}"/>
                </a:ext>
              </a:extLst>
            </p:cNvPr>
            <p:cNvSpPr/>
            <p:nvPr/>
          </p:nvSpPr>
          <p:spPr bwMode="auto">
            <a:xfrm>
              <a:off x="6162277" y="1437400"/>
              <a:ext cx="5322726" cy="2431980"/>
            </a:xfrm>
            <a:prstGeom prst="rect">
              <a:avLst/>
            </a:prstGeom>
            <a:solidFill>
              <a:srgbClr val="1732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52DC94-DAD6-17BE-E582-680EE8F45D98}"/>
                </a:ext>
              </a:extLst>
            </p:cNvPr>
            <p:cNvSpPr txBox="1"/>
            <p:nvPr/>
          </p:nvSpPr>
          <p:spPr bwMode="auto">
            <a:xfrm>
              <a:off x="6426497" y="1649905"/>
              <a:ext cx="1183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2000" dirty="0">
                  <a:solidFill>
                    <a:schemeClr val="bg1"/>
                  </a:solidFill>
                  <a:latin typeface="Montserrat Medium"/>
                </a:rPr>
                <a:t> </a:t>
              </a:r>
              <a:r>
                <a:rPr lang="en" sz="2000" dirty="0">
                  <a:solidFill>
                    <a:schemeClr val="bg1"/>
                  </a:solidFill>
                  <a:latin typeface="Montserrat Medium"/>
                </a:rPr>
                <a:t>OPEX</a:t>
              </a:r>
              <a:endParaRPr lang="ru-RU" sz="2000" dirty="0">
                <a:solidFill>
                  <a:schemeClr val="bg1"/>
                </a:solidFill>
                <a:latin typeface="Montserrat Medium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76718BF-8CCD-449C-EFE4-1D5C2335153A}"/>
                </a:ext>
              </a:extLst>
            </p:cNvPr>
            <p:cNvSpPr txBox="1"/>
            <p:nvPr/>
          </p:nvSpPr>
          <p:spPr bwMode="auto">
            <a:xfrm>
              <a:off x="6624870" y="2163765"/>
              <a:ext cx="3375714" cy="7498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31155" indent="-331155">
                <a:lnSpc>
                  <a:spcPct val="120000"/>
                </a:lnSpc>
                <a:spcAft>
                  <a:spcPts val="728"/>
                </a:spcAft>
                <a:buClr>
                  <a:srgbClr val="00ADB5"/>
                </a:buClr>
                <a:buFont typeface="Wingdings"/>
                <a:buChar char="§"/>
                <a:defRPr/>
              </a:pPr>
              <a:r>
                <a:rPr lang="ru-RU" sz="1600" dirty="0">
                  <a:solidFill>
                    <a:schemeClr val="bg1"/>
                  </a:solidFill>
                  <a:latin typeface="Montserrat Medium"/>
                </a:rPr>
                <a:t>Фиксированная ставка: </a:t>
              </a:r>
              <a:endParaRPr dirty="0"/>
            </a:p>
            <a:p>
              <a:pPr>
                <a:lnSpc>
                  <a:spcPct val="120000"/>
                </a:lnSpc>
                <a:spcAft>
                  <a:spcPts val="728"/>
                </a:spcAft>
                <a:buClr>
                  <a:srgbClr val="00ADB5"/>
                </a:buClr>
                <a:defRPr/>
              </a:pPr>
              <a:r>
                <a:rPr lang="ru-RU" sz="1600" dirty="0">
                  <a:solidFill>
                    <a:schemeClr val="bg1"/>
                  </a:solidFill>
                  <a:latin typeface="Montserrat Medium"/>
                </a:rPr>
                <a:t>      220-250 тыс. руб./мес.</a:t>
              </a:r>
              <a:endParaRPr dirty="0"/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7272882C-6AA0-7BE8-88D6-C02F517E5850}"/>
              </a:ext>
            </a:extLst>
          </p:cNvPr>
          <p:cNvGrpSpPr/>
          <p:nvPr/>
        </p:nvGrpSpPr>
        <p:grpSpPr>
          <a:xfrm>
            <a:off x="6162277" y="4153713"/>
            <a:ext cx="5322726" cy="2330682"/>
            <a:chOff x="6162277" y="4001478"/>
            <a:chExt cx="5322726" cy="2330682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3858C32-7123-A10D-AAFF-7CE0CEC5B204}"/>
                </a:ext>
              </a:extLst>
            </p:cNvPr>
            <p:cNvSpPr/>
            <p:nvPr/>
          </p:nvSpPr>
          <p:spPr bwMode="auto">
            <a:xfrm>
              <a:off x="6162277" y="4001478"/>
              <a:ext cx="5322726" cy="2330682"/>
            </a:xfrm>
            <a:prstGeom prst="rect">
              <a:avLst/>
            </a:prstGeom>
            <a:solidFill>
              <a:srgbClr val="00A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2D8C033-0D77-4B6E-7D1E-1112FB03BF57}"/>
                </a:ext>
              </a:extLst>
            </p:cNvPr>
            <p:cNvSpPr txBox="1"/>
            <p:nvPr/>
          </p:nvSpPr>
          <p:spPr bwMode="auto">
            <a:xfrm>
              <a:off x="7632306" y="4768063"/>
              <a:ext cx="2909122" cy="802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Aft>
                  <a:spcPts val="728"/>
                </a:spcAft>
                <a:buClr>
                  <a:srgbClr val="00ADB5"/>
                </a:buClr>
                <a:defRPr/>
              </a:pPr>
              <a:r>
                <a:rPr lang="ru-RU" sz="2000" dirty="0">
                  <a:solidFill>
                    <a:schemeClr val="bg1"/>
                  </a:solidFill>
                  <a:latin typeface="Montserrat Medium"/>
                </a:rPr>
                <a:t>Аренда окупает себя с 1 месяца</a:t>
              </a:r>
              <a:endParaRPr lang="ru-RU" sz="2000" dirty="0">
                <a:solidFill>
                  <a:schemeClr val="bg1"/>
                </a:solidFill>
                <a:latin typeface="Montserra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3CC4665-1F31-B6B0-A0B9-9E93A9BF1B82}"/>
                </a:ext>
              </a:extLst>
            </p:cNvPr>
            <p:cNvSpPr txBox="1"/>
            <p:nvPr/>
          </p:nvSpPr>
          <p:spPr bwMode="auto">
            <a:xfrm>
              <a:off x="6426497" y="4768063"/>
              <a:ext cx="1205809" cy="432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Aft>
                  <a:spcPts val="728"/>
                </a:spcAft>
                <a:buClr>
                  <a:srgbClr val="00ADB5"/>
                </a:buClr>
                <a:defRPr/>
              </a:pPr>
              <a:r>
                <a:rPr lang="ru-RU" sz="2000" dirty="0">
                  <a:solidFill>
                    <a:schemeClr val="bg1"/>
                  </a:solidFill>
                  <a:latin typeface="Montserrat Medium"/>
                </a:rPr>
                <a:t>Вывод:</a:t>
              </a:r>
              <a:endParaRPr lang="ru-RU" sz="2000" dirty="0">
                <a:solidFill>
                  <a:schemeClr val="bg1"/>
                </a:solidFill>
                <a:latin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7499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6CE40-3A24-AE9C-3BE6-B5EAB5CD9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119D7423-4671-64A3-E9E0-E8E534745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153" t="52507" r="3806" b="17470"/>
          <a:stretch>
            <a:fillRect/>
          </a:stretch>
        </p:blipFill>
        <p:spPr>
          <a:xfrm>
            <a:off x="1" y="0"/>
            <a:ext cx="12192000" cy="6895400"/>
          </a:xfrm>
          <a:prstGeom prst="rect">
            <a:avLst/>
          </a:prstGeom>
        </p:spPr>
      </p:pic>
      <p:sp>
        <p:nvSpPr>
          <p:cNvPr id="18" name="Рисунок 14">
            <a:extLst>
              <a:ext uri="{FF2B5EF4-FFF2-40B4-BE49-F238E27FC236}">
                <a16:creationId xmlns:a16="http://schemas.microsoft.com/office/drawing/2014/main" id="{85E6D279-73FE-6554-E51C-99D61C039D8B}"/>
              </a:ext>
            </a:extLst>
          </p:cNvPr>
          <p:cNvSpPr/>
          <p:nvPr/>
        </p:nvSpPr>
        <p:spPr>
          <a:xfrm>
            <a:off x="0" y="-19881"/>
            <a:ext cx="12182763" cy="6895399"/>
          </a:xfrm>
          <a:custGeom>
            <a:avLst/>
            <a:gdLst>
              <a:gd name="connsiteX0" fmla="*/ 0 w 12182763"/>
              <a:gd name="connsiteY0" fmla="*/ 0 h 2079230"/>
              <a:gd name="connsiteX1" fmla="*/ 12182763 w 12182763"/>
              <a:gd name="connsiteY1" fmla="*/ 0 h 2079230"/>
              <a:gd name="connsiteX2" fmla="*/ 12182763 w 12182763"/>
              <a:gd name="connsiteY2" fmla="*/ 2079230 h 2079230"/>
              <a:gd name="connsiteX3" fmla="*/ -1 w 12182763"/>
              <a:gd name="connsiteY3" fmla="*/ 2079230 h 207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763" h="2079230">
                <a:moveTo>
                  <a:pt x="0" y="0"/>
                </a:moveTo>
                <a:lnTo>
                  <a:pt x="12182763" y="0"/>
                </a:lnTo>
                <a:lnTo>
                  <a:pt x="12182763" y="2079230"/>
                </a:lnTo>
                <a:lnTo>
                  <a:pt x="-1" y="2079230"/>
                </a:lnTo>
                <a:close/>
              </a:path>
            </a:pathLst>
          </a:custGeom>
          <a:gradFill flip="none" rotWithShape="1">
            <a:gsLst>
              <a:gs pos="39000">
                <a:srgbClr val="103768">
                  <a:alpha val="79000"/>
                </a:srgbClr>
              </a:gs>
              <a:gs pos="100000">
                <a:srgbClr val="0254A4">
                  <a:alpha val="21000"/>
                </a:srgbClr>
              </a:gs>
            </a:gsLst>
            <a:lin ang="18900000" scaled="1"/>
            <a:tileRect/>
          </a:gradFill>
          <a:ln w="4618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1EED05D-735F-CC4E-1147-45C38DBE2A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70" imgH="469" progId="TCLayout.ActiveDocument.1">
                  <p:embed/>
                </p:oleObj>
              </mc:Choice>
              <mc:Fallback>
                <p:oleObj name="think-cell Slide" r:id="rId7" imgW="470" imgH="46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1EED05D-735F-CC4E-1147-45C38DBE2A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4A924AE-E444-AD76-48B2-A4C557CB94E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D7D31"/>
              </a:buClr>
              <a:buSzPct val="100000"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  <a:sym typeface="Roboto" pitchFamily="2" charset="0"/>
            </a:endParaRPr>
          </a:p>
        </p:txBody>
      </p:sp>
      <p:pic>
        <p:nvPicPr>
          <p:cNvPr id="5" name="Рисунок 4" descr="Изображение выглядит как Шрифт, Графика, логотип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9CEB897-C50B-F540-0422-6D068E160D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0337" y="58047"/>
            <a:ext cx="1426590" cy="1008101"/>
          </a:xfrm>
          <a:prstGeom prst="rect">
            <a:avLst/>
          </a:prstGeom>
        </p:spPr>
      </p:pic>
      <p:pic>
        <p:nvPicPr>
          <p:cNvPr id="19" name="Graphic 7">
            <a:extLst>
              <a:ext uri="{FF2B5EF4-FFF2-40B4-BE49-F238E27FC236}">
                <a16:creationId xmlns:a16="http://schemas.microsoft.com/office/drawing/2014/main" id="{6AAAAB18-1158-A5F8-D4A7-EC2CDC5D3E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12727" y="421694"/>
            <a:ext cx="1785592" cy="2421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CEED7C-E8DD-C46F-55DA-CADD3B2A72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2094" y="393888"/>
            <a:ext cx="1500271" cy="26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AC0A05-68DF-0C8D-A5B4-81E8813119F8}"/>
              </a:ext>
            </a:extLst>
          </p:cNvPr>
          <p:cNvSpPr txBox="1"/>
          <p:nvPr/>
        </p:nvSpPr>
        <p:spPr bwMode="auto">
          <a:xfrm>
            <a:off x="706997" y="938852"/>
            <a:ext cx="7605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bg1"/>
                </a:solidFill>
                <a:latin typeface="Montserrat SemiBold" pitchFamily="2" charset="0"/>
              </a:rPr>
              <a:t>Экономика </a:t>
            </a:r>
            <a:r>
              <a:rPr lang="en-US" sz="2800" b="1" dirty="0">
                <a:solidFill>
                  <a:schemeClr val="bg1"/>
                </a:solidFill>
                <a:latin typeface="Montserrat SemiBold" pitchFamily="2" charset="0"/>
              </a:rPr>
              <a:t>FMR</a:t>
            </a:r>
            <a:r>
              <a:rPr lang="ru-RU" sz="2800" b="1" dirty="0">
                <a:solidFill>
                  <a:schemeClr val="bg1"/>
                </a:solidFill>
                <a:latin typeface="Montserrat SemiBold" pitchFamily="2" charset="0"/>
              </a:rPr>
              <a:t> для РЦ</a:t>
            </a:r>
            <a:endParaRPr sz="2800" b="1" dirty="0">
              <a:latin typeface="Montserrat SemiBold" pitchFamily="2" charset="0"/>
            </a:endParaRP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EBB3C84-1C65-64A9-8344-93D351CA1B91}"/>
              </a:ext>
            </a:extLst>
          </p:cNvPr>
          <p:cNvGrpSpPr/>
          <p:nvPr/>
        </p:nvGrpSpPr>
        <p:grpSpPr>
          <a:xfrm>
            <a:off x="706996" y="4153713"/>
            <a:ext cx="5322727" cy="2330682"/>
            <a:chOff x="706996" y="4001478"/>
            <a:chExt cx="5322727" cy="2330682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92ACAB1D-8508-94BB-65D8-44C9E2C64FE7}"/>
                </a:ext>
              </a:extLst>
            </p:cNvPr>
            <p:cNvSpPr/>
            <p:nvPr/>
          </p:nvSpPr>
          <p:spPr bwMode="auto">
            <a:xfrm>
              <a:off x="706996" y="4001478"/>
              <a:ext cx="5322727" cy="2330682"/>
            </a:xfrm>
            <a:prstGeom prst="rect">
              <a:avLst/>
            </a:prstGeom>
            <a:solidFill>
              <a:srgbClr val="1732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50B485A-CE06-8D4A-BFE4-38C82EC23747}"/>
                </a:ext>
              </a:extLst>
            </p:cNvPr>
            <p:cNvSpPr txBox="1"/>
            <p:nvPr/>
          </p:nvSpPr>
          <p:spPr bwMode="auto">
            <a:xfrm>
              <a:off x="940133" y="4254203"/>
              <a:ext cx="43482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2000" dirty="0">
                  <a:solidFill>
                    <a:schemeClr val="bg1"/>
                  </a:solidFill>
                  <a:latin typeface="Montserrat Medium"/>
                </a:rPr>
                <a:t>Сравнение с ручным трудом</a:t>
              </a:r>
              <a:endParaRPr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749EC6-64E5-3A45-22C4-3E44EDBAE78B}"/>
                </a:ext>
              </a:extLst>
            </p:cNvPr>
            <p:cNvSpPr txBox="1"/>
            <p:nvPr/>
          </p:nvSpPr>
          <p:spPr bwMode="auto">
            <a:xfrm>
              <a:off x="1163197" y="4768063"/>
              <a:ext cx="4481978" cy="749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31155" indent="-331155">
                <a:lnSpc>
                  <a:spcPct val="120000"/>
                </a:lnSpc>
                <a:spcAft>
                  <a:spcPts val="728"/>
                </a:spcAft>
                <a:buClr>
                  <a:srgbClr val="00ADB5"/>
                </a:buClr>
                <a:buFont typeface="Wingdings"/>
                <a:buChar char="§"/>
                <a:defRPr/>
              </a:pPr>
              <a:r>
                <a:rPr lang="ru-RU" sz="1600" dirty="0">
                  <a:solidFill>
                    <a:schemeClr val="bg1"/>
                  </a:solidFill>
                  <a:latin typeface="Montserrat Medium"/>
                </a:rPr>
                <a:t>Зарплата 1 комплектовщика:</a:t>
              </a:r>
              <a:r>
                <a:rPr lang="ru-RU" sz="1600" dirty="0">
                  <a:solidFill>
                    <a:srgbClr val="00ADB6"/>
                  </a:solidFill>
                  <a:latin typeface="Montserrat Medium"/>
                </a:rPr>
                <a:t> </a:t>
              </a:r>
              <a:r>
                <a:rPr lang="ru-RU" sz="1600" dirty="0">
                  <a:solidFill>
                    <a:schemeClr val="bg1"/>
                  </a:solidFill>
                  <a:latin typeface="Montserrat Medium"/>
                </a:rPr>
                <a:t> </a:t>
              </a:r>
              <a:endParaRPr lang="ru-RU" sz="1600" dirty="0"/>
            </a:p>
            <a:p>
              <a:pPr>
                <a:lnSpc>
                  <a:spcPct val="120000"/>
                </a:lnSpc>
                <a:spcAft>
                  <a:spcPts val="728"/>
                </a:spcAft>
                <a:buClr>
                  <a:srgbClr val="00ADB5"/>
                </a:buClr>
                <a:defRPr/>
              </a:pPr>
              <a:r>
                <a:rPr lang="ru-RU" sz="1600" dirty="0">
                  <a:solidFill>
                    <a:schemeClr val="bg1"/>
                  </a:solidFill>
                  <a:latin typeface="Montserrat Medium"/>
                </a:rPr>
                <a:t>      от 120 000 руб./мес. (на руки)</a:t>
              </a:r>
              <a:endParaRPr lang="ru-RU" sz="1600" dirty="0">
                <a:solidFill>
                  <a:schemeClr val="bg1"/>
                </a:solidFill>
                <a:latin typeface="Montserra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B819B5-1750-B768-1715-9A4D474FCCEE}"/>
                </a:ext>
              </a:extLst>
            </p:cNvPr>
            <p:cNvSpPr txBox="1"/>
            <p:nvPr/>
          </p:nvSpPr>
          <p:spPr bwMode="auto">
            <a:xfrm>
              <a:off x="1163197" y="5519086"/>
              <a:ext cx="3248858" cy="6601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31155" indent="-331155">
                <a:lnSpc>
                  <a:spcPct val="120000"/>
                </a:lnSpc>
                <a:spcAft>
                  <a:spcPts val="728"/>
                </a:spcAft>
                <a:buClr>
                  <a:srgbClr val="00ADB5"/>
                </a:buClr>
                <a:buFont typeface="Wingdings"/>
                <a:buChar char="§"/>
                <a:defRPr/>
              </a:pPr>
              <a:r>
                <a:rPr lang="ru-RU" sz="1600" dirty="0">
                  <a:solidFill>
                    <a:schemeClr val="bg1"/>
                  </a:solidFill>
                  <a:latin typeface="Montserrat Medium"/>
                </a:rPr>
                <a:t>В среднем </a:t>
              </a:r>
              <a:r>
                <a:rPr lang="en-US" sz="1600" dirty="0">
                  <a:solidFill>
                    <a:schemeClr val="bg1"/>
                  </a:solidFill>
                  <a:latin typeface="Montserrat Medium"/>
                </a:rPr>
                <a:t>FMR-</a:t>
              </a:r>
              <a:r>
                <a:rPr lang="ru-RU" sz="1600" dirty="0">
                  <a:solidFill>
                    <a:schemeClr val="bg1"/>
                  </a:solidFill>
                  <a:latin typeface="Montserrat Medium"/>
                </a:rPr>
                <a:t>робот заменяет 2-3 человек</a:t>
              </a:r>
              <a:endParaRPr lang="ru-RU" sz="1600" dirty="0">
                <a:solidFill>
                  <a:schemeClr val="bg1"/>
                </a:solidFill>
                <a:latin typeface="Montserrat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992B37C-9DF3-3525-2460-3A0FA2EF4262}"/>
              </a:ext>
            </a:extLst>
          </p:cNvPr>
          <p:cNvGrpSpPr/>
          <p:nvPr/>
        </p:nvGrpSpPr>
        <p:grpSpPr>
          <a:xfrm>
            <a:off x="732094" y="1607983"/>
            <a:ext cx="5297630" cy="2431980"/>
            <a:chOff x="732094" y="1455748"/>
            <a:chExt cx="5297630" cy="243198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A630CAA8-4098-2566-F2BA-291D978FB15D}"/>
                </a:ext>
              </a:extLst>
            </p:cNvPr>
            <p:cNvSpPr/>
            <p:nvPr/>
          </p:nvSpPr>
          <p:spPr bwMode="auto">
            <a:xfrm>
              <a:off x="732094" y="1455748"/>
              <a:ext cx="5297630" cy="2431980"/>
            </a:xfrm>
            <a:prstGeom prst="rect">
              <a:avLst/>
            </a:prstGeom>
            <a:solidFill>
              <a:srgbClr val="1732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5A9468-C668-26CD-F1B5-1C4C06C4462F}"/>
                </a:ext>
              </a:extLst>
            </p:cNvPr>
            <p:cNvSpPr txBox="1"/>
            <p:nvPr/>
          </p:nvSpPr>
          <p:spPr bwMode="auto">
            <a:xfrm>
              <a:off x="940133" y="1617332"/>
              <a:ext cx="1835725" cy="432683"/>
            </a:xfrm>
            <a:prstGeom prst="rect">
              <a:avLst/>
            </a:prstGeom>
            <a:noFill/>
          </p:spPr>
          <p:txBody>
            <a:bodyPr wrap="square" lIns="90000">
              <a:spAutoFit/>
            </a:bodyPr>
            <a:lstStyle/>
            <a:p>
              <a:pPr>
                <a:lnSpc>
                  <a:spcPct val="120000"/>
                </a:lnSpc>
                <a:spcAft>
                  <a:spcPts val="728"/>
                </a:spcAft>
                <a:buClr>
                  <a:srgbClr val="00ADB5"/>
                </a:buClr>
                <a:defRPr/>
              </a:pPr>
              <a:r>
                <a:rPr lang="ru-RU" sz="2000" dirty="0">
                  <a:solidFill>
                    <a:schemeClr val="bg1"/>
                  </a:solidFill>
                  <a:latin typeface="Montserrat Medium"/>
                </a:rPr>
                <a:t> </a:t>
              </a:r>
              <a:r>
                <a:rPr lang="en" sz="2000" dirty="0">
                  <a:solidFill>
                    <a:schemeClr val="bg1"/>
                  </a:solidFill>
                  <a:latin typeface="Montserrat Medium"/>
                </a:rPr>
                <a:t>CAPEX</a:t>
              </a:r>
              <a:endParaRPr lang="ru-RU" sz="2000" dirty="0">
                <a:solidFill>
                  <a:schemeClr val="bg1"/>
                </a:solidFill>
                <a:latin typeface="Montserrat Medium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6B49CC-F9C3-CD33-D262-4BA584D1F790}"/>
                </a:ext>
              </a:extLst>
            </p:cNvPr>
            <p:cNvSpPr txBox="1"/>
            <p:nvPr/>
          </p:nvSpPr>
          <p:spPr bwMode="auto">
            <a:xfrm>
              <a:off x="1163197" y="2163765"/>
              <a:ext cx="4780402" cy="364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31155" indent="-331155">
                <a:lnSpc>
                  <a:spcPct val="120000"/>
                </a:lnSpc>
                <a:spcAft>
                  <a:spcPts val="728"/>
                </a:spcAft>
                <a:buClr>
                  <a:srgbClr val="00ADB5"/>
                </a:buClr>
                <a:buFont typeface="Wingdings"/>
                <a:buChar char="§"/>
                <a:defRPr/>
              </a:pPr>
              <a:r>
                <a:rPr lang="ru-RU" sz="1600" dirty="0">
                  <a:solidFill>
                    <a:schemeClr val="bg1"/>
                  </a:solidFill>
                  <a:latin typeface="Montserrat Medium"/>
                </a:rPr>
                <a:t>Покупка </a:t>
              </a:r>
              <a:r>
                <a:rPr lang="en" sz="1600" dirty="0">
                  <a:solidFill>
                    <a:schemeClr val="bg1"/>
                  </a:solidFill>
                  <a:latin typeface="Montserrat Medium"/>
                </a:rPr>
                <a:t>FMR: </a:t>
              </a:r>
              <a:r>
                <a:rPr lang="ru-RU" sz="1600" dirty="0">
                  <a:solidFill>
                    <a:schemeClr val="bg1"/>
                  </a:solidFill>
                  <a:latin typeface="Montserrat Medium"/>
                </a:rPr>
                <a:t>от 2 до 4 млн руб.</a:t>
              </a:r>
              <a:endParaRPr lang="ru-RU" sz="16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1C00B9-F5C4-6487-8C22-736A9319E874}"/>
                </a:ext>
              </a:extLst>
            </p:cNvPr>
            <p:cNvSpPr txBox="1"/>
            <p:nvPr/>
          </p:nvSpPr>
          <p:spPr bwMode="auto">
            <a:xfrm>
              <a:off x="1163197" y="2569242"/>
              <a:ext cx="3811573" cy="6627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31155" indent="-331155">
                <a:lnSpc>
                  <a:spcPct val="120000"/>
                </a:lnSpc>
                <a:spcAft>
                  <a:spcPts val="728"/>
                </a:spcAft>
                <a:buClr>
                  <a:srgbClr val="00ADB5"/>
                </a:buClr>
                <a:buFont typeface="Wingdings"/>
                <a:buChar char="§"/>
                <a:defRPr/>
              </a:pPr>
              <a:r>
                <a:rPr lang="ru-RU" sz="1600" dirty="0">
                  <a:solidFill>
                    <a:schemeClr val="bg1"/>
                  </a:solidFill>
                  <a:latin typeface="Montserrat Medium"/>
                </a:rPr>
                <a:t>ПНР + интеграция ПО: от 1,5 до 3  млн руб. </a:t>
              </a:r>
              <a:endParaRPr lang="ru-RU" sz="16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40E311-56D8-260B-22D0-813D22B480AD}"/>
                </a:ext>
              </a:extLst>
            </p:cNvPr>
            <p:cNvSpPr txBox="1"/>
            <p:nvPr/>
          </p:nvSpPr>
          <p:spPr bwMode="auto">
            <a:xfrm>
              <a:off x="1163197" y="3272814"/>
              <a:ext cx="4125182" cy="3672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31155" indent="-331155">
                <a:lnSpc>
                  <a:spcPct val="120000"/>
                </a:lnSpc>
                <a:spcAft>
                  <a:spcPts val="728"/>
                </a:spcAft>
                <a:buClr>
                  <a:srgbClr val="00ADB5"/>
                </a:buClr>
                <a:buFont typeface="Wingdings"/>
                <a:buChar char="§"/>
                <a:defRPr/>
              </a:pPr>
              <a:r>
                <a:rPr lang="ru-RU" sz="1600" dirty="0">
                  <a:solidFill>
                    <a:schemeClr val="bg1"/>
                  </a:solidFill>
                  <a:latin typeface="Montserrat Medium"/>
                </a:rPr>
                <a:t>Сервис: 200-250 тыс. руб./год </a:t>
              </a:r>
              <a:endParaRPr lang="ru-RU" sz="1600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DDC125EE-EC0B-AEBB-1365-D8892D21E8E3}"/>
              </a:ext>
            </a:extLst>
          </p:cNvPr>
          <p:cNvGrpSpPr/>
          <p:nvPr/>
        </p:nvGrpSpPr>
        <p:grpSpPr>
          <a:xfrm>
            <a:off x="6162277" y="1589635"/>
            <a:ext cx="5322726" cy="2431980"/>
            <a:chOff x="6162277" y="1437400"/>
            <a:chExt cx="5322726" cy="2431980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21B09E47-6430-6148-3DEC-BDB664F76949}"/>
                </a:ext>
              </a:extLst>
            </p:cNvPr>
            <p:cNvSpPr/>
            <p:nvPr/>
          </p:nvSpPr>
          <p:spPr bwMode="auto">
            <a:xfrm>
              <a:off x="6162277" y="1437400"/>
              <a:ext cx="5322726" cy="2431980"/>
            </a:xfrm>
            <a:prstGeom prst="rect">
              <a:avLst/>
            </a:prstGeom>
            <a:solidFill>
              <a:srgbClr val="1732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52DC94-DAD6-17BE-E582-680EE8F45D98}"/>
                </a:ext>
              </a:extLst>
            </p:cNvPr>
            <p:cNvSpPr txBox="1"/>
            <p:nvPr/>
          </p:nvSpPr>
          <p:spPr bwMode="auto">
            <a:xfrm>
              <a:off x="6426497" y="1649905"/>
              <a:ext cx="1183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2000" dirty="0">
                  <a:solidFill>
                    <a:schemeClr val="bg1"/>
                  </a:solidFill>
                  <a:latin typeface="Montserrat Medium"/>
                </a:rPr>
                <a:t> </a:t>
              </a:r>
              <a:r>
                <a:rPr lang="en" sz="2000" dirty="0">
                  <a:solidFill>
                    <a:schemeClr val="bg1"/>
                  </a:solidFill>
                  <a:latin typeface="Montserrat Medium"/>
                </a:rPr>
                <a:t>OPEX</a:t>
              </a:r>
              <a:endParaRPr lang="ru-RU" sz="2000" dirty="0">
                <a:solidFill>
                  <a:schemeClr val="bg1"/>
                </a:solidFill>
                <a:latin typeface="Montserrat Medium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76718BF-8CCD-449C-EFE4-1D5C2335153A}"/>
                </a:ext>
              </a:extLst>
            </p:cNvPr>
            <p:cNvSpPr txBox="1"/>
            <p:nvPr/>
          </p:nvSpPr>
          <p:spPr bwMode="auto">
            <a:xfrm>
              <a:off x="6624870" y="2163765"/>
              <a:ext cx="3375714" cy="7498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31155" indent="-331155">
                <a:lnSpc>
                  <a:spcPct val="120000"/>
                </a:lnSpc>
                <a:spcAft>
                  <a:spcPts val="728"/>
                </a:spcAft>
                <a:buClr>
                  <a:srgbClr val="00ADB5"/>
                </a:buClr>
                <a:buFont typeface="Wingdings"/>
                <a:buChar char="§"/>
                <a:defRPr/>
              </a:pPr>
              <a:r>
                <a:rPr lang="ru-RU" sz="1600" dirty="0">
                  <a:solidFill>
                    <a:schemeClr val="bg1"/>
                  </a:solidFill>
                  <a:latin typeface="Montserrat Medium"/>
                </a:rPr>
                <a:t>Фиксированная ставка: </a:t>
              </a:r>
              <a:endParaRPr lang="ru-RU" sz="1600" dirty="0"/>
            </a:p>
            <a:p>
              <a:pPr>
                <a:lnSpc>
                  <a:spcPct val="120000"/>
                </a:lnSpc>
                <a:spcAft>
                  <a:spcPts val="728"/>
                </a:spcAft>
                <a:buClr>
                  <a:srgbClr val="00ADB5"/>
                </a:buClr>
                <a:defRPr/>
              </a:pPr>
              <a:r>
                <a:rPr lang="ru-RU" sz="1600" dirty="0">
                  <a:solidFill>
                    <a:schemeClr val="bg1"/>
                  </a:solidFill>
                  <a:latin typeface="Montserrat Medium"/>
                </a:rPr>
                <a:t>      190-230 тыс. руб./мес.</a:t>
              </a:r>
              <a:endParaRPr lang="ru-RU" sz="1600" dirty="0"/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7272882C-6AA0-7BE8-88D6-C02F517E5850}"/>
              </a:ext>
            </a:extLst>
          </p:cNvPr>
          <p:cNvGrpSpPr/>
          <p:nvPr/>
        </p:nvGrpSpPr>
        <p:grpSpPr>
          <a:xfrm>
            <a:off x="6162277" y="4153713"/>
            <a:ext cx="5322726" cy="2330682"/>
            <a:chOff x="6162277" y="4001478"/>
            <a:chExt cx="5322726" cy="2330682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3858C32-7123-A10D-AAFF-7CE0CEC5B204}"/>
                </a:ext>
              </a:extLst>
            </p:cNvPr>
            <p:cNvSpPr/>
            <p:nvPr/>
          </p:nvSpPr>
          <p:spPr bwMode="auto">
            <a:xfrm>
              <a:off x="6162277" y="4001478"/>
              <a:ext cx="5322726" cy="2330682"/>
            </a:xfrm>
            <a:prstGeom prst="rect">
              <a:avLst/>
            </a:prstGeom>
            <a:solidFill>
              <a:srgbClr val="00A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2D8C033-0D77-4B6E-7D1E-1112FB03BF57}"/>
                </a:ext>
              </a:extLst>
            </p:cNvPr>
            <p:cNvSpPr txBox="1"/>
            <p:nvPr/>
          </p:nvSpPr>
          <p:spPr bwMode="auto">
            <a:xfrm>
              <a:off x="7632306" y="4768063"/>
              <a:ext cx="2909122" cy="802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Aft>
                  <a:spcPts val="728"/>
                </a:spcAft>
                <a:buClr>
                  <a:srgbClr val="00ADB5"/>
                </a:buClr>
                <a:defRPr/>
              </a:pPr>
              <a:r>
                <a:rPr lang="ru-RU" sz="2000" dirty="0">
                  <a:solidFill>
                    <a:schemeClr val="bg1"/>
                  </a:solidFill>
                  <a:latin typeface="Montserrat Medium"/>
                </a:rPr>
                <a:t>Аренда окупает себя с 1 месяца</a:t>
              </a:r>
              <a:endParaRPr lang="ru-RU" sz="2000" dirty="0">
                <a:solidFill>
                  <a:schemeClr val="bg1"/>
                </a:solidFill>
                <a:latin typeface="Montserra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3CC4665-1F31-B6B0-A0B9-9E93A9BF1B82}"/>
                </a:ext>
              </a:extLst>
            </p:cNvPr>
            <p:cNvSpPr txBox="1"/>
            <p:nvPr/>
          </p:nvSpPr>
          <p:spPr bwMode="auto">
            <a:xfrm>
              <a:off x="6426497" y="4768063"/>
              <a:ext cx="1205809" cy="432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Aft>
                  <a:spcPts val="728"/>
                </a:spcAft>
                <a:buClr>
                  <a:srgbClr val="00ADB5"/>
                </a:buClr>
                <a:defRPr/>
              </a:pPr>
              <a:r>
                <a:rPr lang="ru-RU" sz="2000" dirty="0">
                  <a:solidFill>
                    <a:schemeClr val="bg1"/>
                  </a:solidFill>
                  <a:latin typeface="Montserrat Medium"/>
                </a:rPr>
                <a:t>Вывод:</a:t>
              </a:r>
              <a:endParaRPr lang="ru-RU" sz="2000" dirty="0">
                <a:solidFill>
                  <a:schemeClr val="bg1"/>
                </a:solidFill>
                <a:latin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04053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w947RVfThKR.2lDh9k5g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w947RVfThKR.2lDh9k5g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w947RVfThKR.2lDh9k5g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w947RVfThKR.2lDh9k5g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w947RVfThKR.2lDh9k5g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w2__XScTNKlZIF5DWLs5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w947RVfThKR.2lDh9k5g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w947RVfThKR.2lDh9k5g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w947RVfThKR.2lDh9k5gw"/>
</p:tagLst>
</file>

<file path=ppt/theme/theme1.xml><?xml version="1.0" encoding="utf-8"?>
<a:theme xmlns:a="http://schemas.openxmlformats.org/drawingml/2006/main" name="2_Тема Office">
  <a:themeElements>
    <a:clrScheme name="Custom 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C6724"/>
      </a:hlink>
      <a:folHlink>
        <a:srgbClr val="FC6724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905C5D420A9FF4E9BE550BB65A2EFE3" ma:contentTypeVersion="6" ma:contentTypeDescription="Создание документа." ma:contentTypeScope="" ma:versionID="9849e0f8bf91fbd2aca9a2d60868f15a">
  <xsd:schema xmlns:xsd="http://www.w3.org/2001/XMLSchema" xmlns:xs="http://www.w3.org/2001/XMLSchema" xmlns:p="http://schemas.microsoft.com/office/2006/metadata/properties" xmlns:ns2="c045c5ed-d658-405f-8023-4621994dfec9" xmlns:ns3="78bae73f-851c-446e-9e7c-1a5bb4ad0b96" xmlns:ns4="acc8ae83-082c-45e4-9882-faa0d6730d76" xmlns:ns5="25a83672-ab29-42e4-a35d-9da362642b06" targetNamespace="http://schemas.microsoft.com/office/2006/metadata/properties" ma:root="true" ma:fieldsID="c25f64933d4a678f733139ba8ddd0b9a" ns2:_="" ns3:_="" ns4:_="" ns5:_="">
    <xsd:import namespace="c045c5ed-d658-405f-8023-4621994dfec9"/>
    <xsd:import namespace="78bae73f-851c-446e-9e7c-1a5bb4ad0b96"/>
    <xsd:import namespace="acc8ae83-082c-45e4-9882-faa0d6730d76"/>
    <xsd:import namespace="25a83672-ab29-42e4-a35d-9da362642b06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4:SharedWithUsers" minOccurs="0"/>
                <xsd:element ref="ns4:SharedWithDetails" minOccurs="0"/>
                <xsd:element ref="ns5:MediaServiceMetadata" minOccurs="0"/>
                <xsd:element ref="ns5:MediaServiceFastMetadata" minOccurs="0"/>
                <xsd:element ref="ns5:MediaServiceDateTaken" minOccurs="0"/>
                <xsd:element ref="ns5:MediaServiceAutoTags" minOccurs="0"/>
                <xsd:element ref="ns5:MediaServiceGenerationTime" minOccurs="0"/>
                <xsd:element ref="ns5:MediaServiceEventHashCode" minOccurs="0"/>
                <xsd:element ref="ns5:MediaServiceOCR" minOccurs="0"/>
                <xsd:element ref="ns5:MediaServiceAutoKeyPoints" minOccurs="0"/>
                <xsd:element ref="ns5:MediaServiceKeyPoints" minOccurs="0"/>
                <xsd:element ref="ns5:MediaLengthInSeconds" minOccurs="0"/>
                <xsd:element ref="ns5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45c5ed-d658-405f-8023-4621994dfec9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8" nillable="true" ma:taxonomy="true" ma:internalName="lcf76f155ced4ddcb4097134ff3c332f" ma:taxonomyFieldName="MediaServiceImageTags" ma:displayName="Image Tags" ma:readOnly="false" ma:fieldId="{5cf76f15-5ced-4ddc-b409-7134ff3c332f}" ma:taxonomyMulti="true" ma:sspId="5de37085-d7dd-4a3b-87d7-d7a14f4a68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bae73f-851c-446e-9e7c-1a5bb4ad0b96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992b8d99-0996-4ad9-bcba-18b8fc069cf1}" ma:internalName="TaxCatchAll" ma:showField="CatchAllData" ma:web="78bae73f-851c-446e-9e7c-1a5bb4ad0b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c8ae83-082c-45e4-9882-faa0d6730d7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a83672-ab29-42e4-a35d-9da362642b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cc8ae83-082c-45e4-9882-faa0d6730d76">
      <UserInfo>
        <DisplayName>Kirill Chernov</DisplayName>
        <AccountId>46</AccountId>
        <AccountType/>
      </UserInfo>
      <UserInfo>
        <DisplayName>Irina Grigorieva</DisplayName>
        <AccountId>52</AccountId>
        <AccountType/>
      </UserInfo>
    </SharedWithUsers>
    <TaxCatchAll xmlns="78bae73f-851c-446e-9e7c-1a5bb4ad0b96" xsi:nil="true"/>
    <lcf76f155ced4ddcb4097134ff3c332f xmlns="c045c5ed-d658-405f-8023-4621994dfec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041FCF6-D857-471C-872F-F6892BAA25A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3A2FB1-3076-473A-A7F6-30EC8CFD98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45c5ed-d658-405f-8023-4621994dfec9"/>
    <ds:schemaRef ds:uri="78bae73f-851c-446e-9e7c-1a5bb4ad0b96"/>
    <ds:schemaRef ds:uri="acc8ae83-082c-45e4-9882-faa0d6730d76"/>
    <ds:schemaRef ds:uri="25a83672-ab29-42e4-a35d-9da362642b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140C2C8-E06B-4BE8-AFF3-E78171DAD7E0}">
  <ds:schemaRefs>
    <ds:schemaRef ds:uri="http://purl.org/dc/elements/1.1/"/>
    <ds:schemaRef ds:uri="http://www.w3.org/XML/1998/namespace"/>
    <ds:schemaRef ds:uri="http://schemas.microsoft.com/office/2006/metadata/properties"/>
    <ds:schemaRef ds:uri="5e0ca0e3-c273-4bf0-ab96-0bbf135972db"/>
    <ds:schemaRef ds:uri="http://schemas.microsoft.com/office/2006/documentManagement/types"/>
    <ds:schemaRef ds:uri="5771873d-1729-4ce6-86e4-5fe976623977"/>
    <ds:schemaRef ds:uri="http://schemas.microsoft.com/office/infopath/2007/PartnerControls"/>
    <ds:schemaRef ds:uri="c6243682-c51e-41fa-a50d-5dee43e39927"/>
    <ds:schemaRef ds:uri="http://purl.org/dc/dcmitype/"/>
    <ds:schemaRef ds:uri="http://schemas.openxmlformats.org/package/2006/metadata/core-properties"/>
    <ds:schemaRef ds:uri="69c0a05b-8013-4b3d-bab4-ef4c36a8c65e"/>
    <ds:schemaRef ds:uri="http://purl.org/dc/terms/"/>
    <ds:schemaRef ds:uri="acc8ae83-082c-45e4-9882-faa0d6730d76"/>
    <ds:schemaRef ds:uri="78bae73f-851c-446e-9e7c-1a5bb4ad0b96"/>
    <ds:schemaRef ds:uri="c045c5ed-d658-405f-8023-4621994dfec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5495</TotalTime>
  <Words>507</Words>
  <Application>Microsoft Macintosh PowerPoint</Application>
  <PresentationFormat>Широкоэкранный</PresentationFormat>
  <Paragraphs>119</Paragraphs>
  <Slides>11</Slides>
  <Notes>10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3" baseType="lpstr">
      <vt:lpstr>Advaken Sans Exp</vt:lpstr>
      <vt:lpstr>American Typewriter</vt:lpstr>
      <vt:lpstr>Arial</vt:lpstr>
      <vt:lpstr>Calibri</vt:lpstr>
      <vt:lpstr>Calibri Light</vt:lpstr>
      <vt:lpstr>Montserrat</vt:lpstr>
      <vt:lpstr>Montserrat Medium</vt:lpstr>
      <vt:lpstr>Montserrat SemiBold</vt:lpstr>
      <vt:lpstr>Roboto</vt:lpstr>
      <vt:lpstr>Wingdings</vt:lpstr>
      <vt:lpstr>2_Тема Office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Polina Golovanova</dc:creator>
  <cp:keywords/>
  <dc:description/>
  <cp:lastModifiedBy>aline.aa@yandex.ru</cp:lastModifiedBy>
  <cp:revision>11</cp:revision>
  <dcterms:created xsi:type="dcterms:W3CDTF">2021-05-11T06:36:12Z</dcterms:created>
  <dcterms:modified xsi:type="dcterms:W3CDTF">2026-03-16T07:13:30Z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0x010100E905C5D420A9FF4E9BE550BB65A2EFE3</vt:lpwstr>
  </property>
  <property fmtid="{D5CDD505-2E9C-101B-9397-08002B2CF9AE}" pid="3" name="MediaServiceImageTags">
    <vt:lpwstr/>
  </property>
  <property fmtid="{D5CDD505-2E9C-101B-9397-08002B2CF9AE}" pid="4" name="MSIP_Label_defa4170-0d19-0005-0004-bc88714345d2_Enabled">
    <vt:lpwstr>true</vt:lpwstr>
  </property>
  <property fmtid="{D5CDD505-2E9C-101B-9397-08002B2CF9AE}" pid="5" name="MSIP_Label_defa4170-0d19-0005-0004-bc88714345d2_SetDate">
    <vt:lpwstr>2023-01-26T14:34:22Z</vt:lpwstr>
  </property>
  <property fmtid="{D5CDD505-2E9C-101B-9397-08002B2CF9AE}" pid="6" name="MSIP_Label_defa4170-0d19-0005-0004-bc88714345d2_Method">
    <vt:lpwstr>Standard</vt:lpwstr>
  </property>
  <property fmtid="{D5CDD505-2E9C-101B-9397-08002B2CF9AE}" pid="7" name="MSIP_Label_defa4170-0d19-0005-0004-bc88714345d2_Name">
    <vt:lpwstr>defa4170-0d19-0005-0004-bc88714345d2</vt:lpwstr>
  </property>
  <property fmtid="{D5CDD505-2E9C-101B-9397-08002B2CF9AE}" pid="8" name="MSIP_Label_defa4170-0d19-0005-0004-bc88714345d2_SiteId">
    <vt:lpwstr>069677a4-f3b1-4edb-893c-43ff49374258</vt:lpwstr>
  </property>
  <property fmtid="{D5CDD505-2E9C-101B-9397-08002B2CF9AE}" pid="9" name="MSIP_Label_defa4170-0d19-0005-0004-bc88714345d2_ActionId">
    <vt:lpwstr>7bf1051a-745d-485e-b1f5-418335647d9f</vt:lpwstr>
  </property>
  <property fmtid="{D5CDD505-2E9C-101B-9397-08002B2CF9AE}" pid="10" name="MSIP_Label_defa4170-0d19-0005-0004-bc88714345d2_ContentBits">
    <vt:lpwstr>0</vt:lpwstr>
  </property>
</Properties>
</file>